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handoutMasterIdLst>
    <p:handoutMasterId r:id="rId58"/>
  </p:handoutMasterIdLst>
  <p:sldIdLst>
    <p:sldId id="256" r:id="rId2"/>
    <p:sldId id="260" r:id="rId3"/>
    <p:sldId id="263" r:id="rId4"/>
    <p:sldId id="264" r:id="rId5"/>
    <p:sldId id="274" r:id="rId6"/>
    <p:sldId id="275" r:id="rId7"/>
    <p:sldId id="276" r:id="rId8"/>
    <p:sldId id="277" r:id="rId9"/>
    <p:sldId id="279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273" r:id="rId37"/>
    <p:sldId id="307" r:id="rId38"/>
    <p:sldId id="309" r:id="rId39"/>
    <p:sldId id="310" r:id="rId40"/>
    <p:sldId id="272" r:id="rId41"/>
    <p:sldId id="265" r:id="rId42"/>
    <p:sldId id="271" r:id="rId43"/>
    <p:sldId id="312" r:id="rId44"/>
    <p:sldId id="278" r:id="rId45"/>
    <p:sldId id="308" r:id="rId46"/>
    <p:sldId id="311" r:id="rId47"/>
    <p:sldId id="280" r:id="rId48"/>
    <p:sldId id="262" r:id="rId49"/>
    <p:sldId id="261" r:id="rId50"/>
    <p:sldId id="269" r:id="rId51"/>
    <p:sldId id="257" r:id="rId52"/>
    <p:sldId id="266" r:id="rId53"/>
    <p:sldId id="267" r:id="rId54"/>
    <p:sldId id="268" r:id="rId55"/>
    <p:sldId id="270" r:id="rId56"/>
  </p:sldIdLst>
  <p:sldSz cx="9144000" cy="6858000" type="screen4x3"/>
  <p:notesSz cx="6858000" cy="9945688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9E52A-2508-4EA8-9914-C08A7E7A1340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92EA2-2DA6-48E2-895B-7EDBC3A854F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1644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5177F-6CE9-4B5D-BC28-6397404D55B7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EE234-C2B5-4C11-B4D2-262F98C932A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457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EE234-C2B5-4C11-B4D2-262F98C932AA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095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F34B435-5C2A-4862-91D7-ECA6857C7BCC}" type="datetimeFigureOut">
              <a:rPr lang="id-ID" smtClean="0"/>
              <a:t>05/02/2015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C353F33-01D2-48DB-9B3E-E08F7C2E7759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702624" cy="2835746"/>
          </a:xfrm>
        </p:spPr>
        <p:txBody>
          <a:bodyPr>
            <a:normAutofit fontScale="90000"/>
          </a:bodyPr>
          <a:lstStyle/>
          <a:p>
            <a:pPr algn="ctr"/>
            <a:r>
              <a:rPr lang="id-ID" sz="4900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AKAD  DALAM  EKONOMI </a:t>
            </a:r>
            <a:br>
              <a:rPr lang="id-ID" sz="4900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id-ID" sz="4900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id-ID" sz="4900" dirty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id-ID" sz="4900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SYARI’AH</a:t>
            </a:r>
            <a:r>
              <a:rPr lang="id-ID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id-ID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id-ID" dirty="0" smtClean="0">
                <a:latin typeface="Arial Rounded MT Bold" pitchFamily="34" charset="0"/>
              </a:rPr>
              <a:t/>
            </a:r>
            <a:br>
              <a:rPr lang="id-ID" dirty="0" smtClean="0">
                <a:latin typeface="Arial Rounded MT Bold" pitchFamily="34" charset="0"/>
              </a:rPr>
            </a:br>
            <a:r>
              <a:rPr lang="id-ID" dirty="0" smtClean="0">
                <a:latin typeface="Arial Rounded MT Bold" pitchFamily="34" charset="0"/>
              </a:rPr>
              <a:t/>
            </a:r>
            <a:br>
              <a:rPr lang="id-ID" dirty="0" smtClean="0">
                <a:latin typeface="Arial Rounded MT Bold" pitchFamily="34" charset="0"/>
              </a:rPr>
            </a:br>
            <a:r>
              <a:rPr lang="id-ID" sz="3100" dirty="0" smtClean="0">
                <a:latin typeface="Algerian" pitchFamily="82" charset="0"/>
              </a:rPr>
              <a:t>DJAZRIL  DARWIS/BAIDHOWI  HB</a:t>
            </a:r>
            <a:r>
              <a:rPr lang="id-ID" dirty="0" smtClean="0">
                <a:latin typeface="Arial Rounded MT Bold" pitchFamily="34" charset="0"/>
              </a:rPr>
              <a:t/>
            </a:r>
            <a:br>
              <a:rPr lang="id-ID" dirty="0" smtClean="0">
                <a:latin typeface="Arial Rounded MT Bold" pitchFamily="34" charset="0"/>
              </a:rPr>
            </a:br>
            <a:endParaRPr lang="id-ID" dirty="0"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6522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2130425"/>
            <a:ext cx="7846640" cy="1946647"/>
          </a:xfrm>
          <a:noFill/>
        </p:spPr>
        <p:txBody>
          <a:bodyPr>
            <a:no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en-US" sz="4000" dirty="0" smtClean="0"/>
              <a:t>PRODUK PENYALURAN DANA</a:t>
            </a:r>
            <a:r>
              <a:rPr lang="id-ID" sz="4000" dirty="0" smtClean="0"/>
              <a:t/>
            </a:r>
            <a:br>
              <a:rPr lang="id-ID" sz="4000" dirty="0" smtClean="0"/>
            </a:br>
            <a:r>
              <a:rPr lang="id-ID" sz="4000" dirty="0" smtClean="0"/>
              <a:t>(PEMBIAYAAN)</a:t>
            </a:r>
            <a:endParaRPr lang="en-US" sz="4000" dirty="0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DDA334-1571-495A-AA90-4E5303186C62}" type="slidenum">
              <a:rPr lang="en-US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2551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MURABAHAH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00628"/>
            <a:ext cx="7588324" cy="520869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dirty="0" err="1" smtClean="0"/>
              <a:t>Definisi</a:t>
            </a:r>
            <a:endParaRPr lang="en-US" sz="2800" dirty="0" smtClean="0"/>
          </a:p>
          <a:p>
            <a:pPr lvl="1" algn="just" eaLnBrk="1" hangingPunct="1">
              <a:defRPr/>
            </a:pP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b="1" dirty="0" err="1" smtClean="0">
                <a:solidFill>
                  <a:srgbClr val="0000CC"/>
                </a:solidFill>
              </a:rPr>
              <a:t>pembiayaan</a:t>
            </a:r>
            <a:r>
              <a:rPr lang="en-US" sz="2800" dirty="0" smtClean="0"/>
              <a:t> </a:t>
            </a:r>
            <a:r>
              <a:rPr lang="en-US" sz="2800" dirty="0" err="1" smtClean="0"/>
              <a:t>berdasarkan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jual</a:t>
            </a:r>
            <a:r>
              <a:rPr lang="en-US" sz="2800" dirty="0" smtClean="0"/>
              <a:t> </a:t>
            </a:r>
            <a:r>
              <a:rPr lang="en-US" sz="2800" dirty="0" err="1" smtClean="0"/>
              <a:t>beli</a:t>
            </a:r>
            <a:r>
              <a:rPr lang="en-US" sz="2800" dirty="0" smtClean="0"/>
              <a:t> </a:t>
            </a:r>
            <a:r>
              <a:rPr lang="en-US" sz="2800" dirty="0" err="1" smtClean="0"/>
              <a:t>dimana</a:t>
            </a:r>
            <a:r>
              <a:rPr lang="en-US" sz="2800" dirty="0" smtClean="0"/>
              <a:t> bank </a:t>
            </a:r>
            <a:r>
              <a:rPr lang="en-US" sz="2800" dirty="0" err="1" smtClean="0"/>
              <a:t>bertindak</a:t>
            </a:r>
            <a:r>
              <a:rPr lang="en-US" sz="2800" dirty="0" smtClean="0"/>
              <a:t> </a:t>
            </a:r>
            <a:r>
              <a:rPr lang="en-US" sz="2800" dirty="0" err="1" smtClean="0"/>
              <a:t>selaku</a:t>
            </a:r>
            <a:r>
              <a:rPr lang="en-US" sz="2800" dirty="0" smtClean="0"/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penjual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nasabah</a:t>
            </a:r>
            <a:r>
              <a:rPr lang="en-US" sz="2800" dirty="0" smtClean="0"/>
              <a:t> </a:t>
            </a:r>
            <a:r>
              <a:rPr lang="en-US" sz="2800" dirty="0" err="1" smtClean="0"/>
              <a:t>selaku</a:t>
            </a:r>
            <a:r>
              <a:rPr lang="en-US" sz="2800" dirty="0" smtClean="0"/>
              <a:t> </a:t>
            </a:r>
            <a:r>
              <a:rPr lang="en-US" sz="2800" dirty="0" err="1" smtClean="0"/>
              <a:t>pembeli</a:t>
            </a:r>
            <a:r>
              <a:rPr lang="en-US" sz="2800" dirty="0" smtClean="0"/>
              <a:t>. </a:t>
            </a:r>
          </a:p>
          <a:p>
            <a:pPr lvl="1" algn="just" eaLnBrk="1" hangingPunct="1">
              <a:defRPr/>
            </a:pPr>
            <a:r>
              <a:rPr lang="en-US" sz="2800" dirty="0" err="1" smtClean="0"/>
              <a:t>Harga</a:t>
            </a:r>
            <a:r>
              <a:rPr lang="en-US" sz="2800" dirty="0" smtClean="0"/>
              <a:t> </a:t>
            </a:r>
            <a:r>
              <a:rPr lang="en-US" sz="2800" dirty="0" err="1" smtClean="0"/>
              <a:t>beli</a:t>
            </a:r>
            <a:r>
              <a:rPr lang="en-US" sz="2800" dirty="0" smtClean="0"/>
              <a:t> </a:t>
            </a:r>
            <a:r>
              <a:rPr lang="en-US" sz="2800" dirty="0" err="1" smtClean="0"/>
              <a:t>diketahui</a:t>
            </a:r>
            <a:r>
              <a:rPr lang="en-US" sz="2800" dirty="0" smtClean="0"/>
              <a:t> </a:t>
            </a:r>
            <a:r>
              <a:rPr lang="en-US" sz="2800" dirty="0" err="1" smtClean="0"/>
              <a:t>bersama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tingkat</a:t>
            </a:r>
            <a:r>
              <a:rPr lang="en-US" sz="2800" dirty="0" smtClean="0"/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keuntungan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bank </a:t>
            </a:r>
            <a:r>
              <a:rPr lang="en-US" sz="2800" dirty="0" err="1" smtClean="0"/>
              <a:t>disepakati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muka</a:t>
            </a:r>
            <a:r>
              <a:rPr lang="en-US" sz="2800" dirty="0" smtClean="0"/>
              <a:t>.</a:t>
            </a:r>
          </a:p>
          <a:p>
            <a:pPr eaLnBrk="1" hangingPunct="1">
              <a:defRPr/>
            </a:pPr>
            <a:r>
              <a:rPr lang="en-US" sz="2800" dirty="0" smtClean="0"/>
              <a:t>Feature</a:t>
            </a:r>
          </a:p>
          <a:p>
            <a:pPr lvl="1" algn="just" eaLnBrk="1" hangingPunct="1">
              <a:defRPr/>
            </a:pP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fiqih</a:t>
            </a:r>
            <a:r>
              <a:rPr lang="en-US" sz="2800" dirty="0" smtClean="0"/>
              <a:t> </a:t>
            </a:r>
            <a:r>
              <a:rPr lang="en-US" sz="2800" dirty="0" err="1" smtClean="0"/>
              <a:t>klasik</a:t>
            </a:r>
            <a:r>
              <a:rPr lang="en-US" sz="2800" dirty="0" smtClean="0"/>
              <a:t>, </a:t>
            </a:r>
            <a:r>
              <a:rPr lang="en-US" sz="2800" dirty="0" err="1" smtClean="0"/>
              <a:t>murabahah</a:t>
            </a:r>
            <a:r>
              <a:rPr lang="en-US" sz="2800" dirty="0" smtClean="0"/>
              <a:t> </a:t>
            </a:r>
            <a:r>
              <a:rPr lang="en-US" sz="2800" dirty="0" err="1" smtClean="0"/>
              <a:t>dilakukan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tunai</a:t>
            </a:r>
            <a:r>
              <a:rPr lang="en-US" sz="2800" dirty="0" smtClean="0"/>
              <a:t>,.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praktek</a:t>
            </a:r>
            <a:r>
              <a:rPr lang="en-US" sz="2800" dirty="0" smtClean="0"/>
              <a:t> </a:t>
            </a:r>
            <a:r>
              <a:rPr lang="en-US" sz="2800" dirty="0" err="1" smtClean="0"/>
              <a:t>perbankan</a:t>
            </a:r>
            <a:r>
              <a:rPr lang="en-US" sz="2800" dirty="0" smtClean="0"/>
              <a:t>, </a:t>
            </a:r>
            <a:r>
              <a:rPr lang="en-US" sz="2800" dirty="0" err="1" smtClean="0"/>
              <a:t>nasabah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membayar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cicilan</a:t>
            </a:r>
            <a:r>
              <a:rPr lang="en-US" sz="2800" dirty="0" smtClean="0"/>
              <a:t>. </a:t>
            </a:r>
          </a:p>
          <a:p>
            <a:pPr lvl="1" eaLnBrk="1" hangingPunct="1">
              <a:defRPr/>
            </a:pP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membayar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tunai</a:t>
            </a:r>
            <a:r>
              <a:rPr lang="en-US" sz="2800" dirty="0" smtClean="0"/>
              <a:t>, </a:t>
            </a:r>
            <a:r>
              <a:rPr lang="en-US" sz="2800" dirty="0" err="1" smtClean="0"/>
              <a:t>nasabah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diminta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jaminan</a:t>
            </a:r>
            <a:r>
              <a:rPr lang="en-US" sz="2800" dirty="0" smtClean="0"/>
              <a:t>.</a:t>
            </a:r>
          </a:p>
          <a:p>
            <a:pPr lvl="1" eaLnBrk="1" hangingPunct="1">
              <a:defRPr/>
            </a:pPr>
            <a:endParaRPr lang="en-US" sz="2800" dirty="0" smtClean="0"/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661086-0DD2-4724-A2C3-078D426B1FAF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1860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MURABAHAH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100628"/>
            <a:ext cx="7516316" cy="52807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Feature</a:t>
            </a:r>
          </a:p>
          <a:p>
            <a:pPr lvl="1" algn="just" eaLnBrk="1" hangingPunct="1"/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fiqih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klasik</a:t>
            </a:r>
            <a:r>
              <a:rPr lang="en-US" sz="2400" dirty="0" smtClean="0"/>
              <a:t>, </a:t>
            </a:r>
            <a:r>
              <a:rPr lang="en-US" sz="2400" dirty="0" err="1" smtClean="0"/>
              <a:t>penjual</a:t>
            </a:r>
            <a:r>
              <a:rPr lang="en-US" sz="2400" dirty="0" smtClean="0"/>
              <a:t> </a:t>
            </a:r>
            <a:r>
              <a:rPr lang="en-US" sz="2400" dirty="0" err="1" smtClean="0"/>
              <a:t>membeli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penjual</a:t>
            </a:r>
            <a:r>
              <a:rPr lang="en-US" sz="2400" dirty="0" smtClean="0"/>
              <a:t> </a:t>
            </a:r>
            <a:r>
              <a:rPr lang="en-US" sz="2400" dirty="0" err="1" smtClean="0"/>
              <a:t>pertama</a:t>
            </a:r>
            <a:r>
              <a:rPr lang="en-US" sz="2400" dirty="0" smtClean="0"/>
              <a:t>.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perbankan</a:t>
            </a:r>
            <a:r>
              <a:rPr lang="en-US" sz="2400" dirty="0" smtClean="0"/>
              <a:t> </a:t>
            </a:r>
            <a:r>
              <a:rPr lang="en-US" sz="2400" dirty="0" err="1" smtClean="0"/>
              <a:t>syariah</a:t>
            </a:r>
            <a:r>
              <a:rPr lang="en-US" sz="2400" dirty="0" smtClean="0"/>
              <a:t>,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dikirim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, </a:t>
            </a:r>
            <a:r>
              <a:rPr lang="en-US" sz="2400" dirty="0" err="1" smtClean="0"/>
              <a:t>bahkan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membeli</a:t>
            </a:r>
            <a:r>
              <a:rPr lang="en-US" sz="2400" dirty="0" smtClean="0"/>
              <a:t> </a:t>
            </a:r>
            <a:r>
              <a:rPr lang="en-US" sz="2400" dirty="0" err="1" smtClean="0"/>
              <a:t>sendiri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wakil</a:t>
            </a:r>
            <a:r>
              <a:rPr lang="en-US" sz="2400" dirty="0" smtClean="0"/>
              <a:t> bank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membeli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marL="0" lvl="1" indent="0" algn="just" eaLnBrk="1" hangingPunct="1">
              <a:buNone/>
            </a:pPr>
            <a:endParaRPr lang="en-US" sz="2400" dirty="0" smtClean="0"/>
          </a:p>
          <a:p>
            <a:pPr lvl="1" algn="just" eaLnBrk="1" hangingPunct="1"/>
            <a:r>
              <a:rPr lang="en-US" sz="2400" dirty="0" smtClean="0"/>
              <a:t>Bank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meminta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uang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muka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pembelian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Murabahah</a:t>
            </a:r>
            <a:r>
              <a:rPr lang="en-US" sz="2400" dirty="0" smtClean="0"/>
              <a:t>. </a:t>
            </a:r>
            <a:endParaRPr lang="id-ID" sz="2400" dirty="0" smtClean="0"/>
          </a:p>
          <a:p>
            <a:pPr lvl="1" algn="just" eaLnBrk="1" hangingPunct="1"/>
            <a:endParaRPr lang="en-US" sz="2400" dirty="0" smtClean="0"/>
          </a:p>
          <a:p>
            <a:pPr lvl="1" algn="just" eaLnBrk="1" hangingPunct="1"/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membayar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tepat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waktu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melunasi</a:t>
            </a:r>
            <a:r>
              <a:rPr lang="en-US" sz="2400" dirty="0" smtClean="0"/>
              <a:t> </a:t>
            </a:r>
            <a:r>
              <a:rPr lang="en-US" sz="2400" dirty="0" err="1" smtClean="0"/>
              <a:t>sebelum</a:t>
            </a:r>
            <a:r>
              <a:rPr lang="en-US" sz="2400" dirty="0" smtClean="0"/>
              <a:t> </a:t>
            </a:r>
            <a:r>
              <a:rPr lang="en-US" sz="2400" dirty="0" err="1" smtClean="0"/>
              <a:t>jatuh</a:t>
            </a:r>
            <a:r>
              <a:rPr lang="en-US" sz="2400" dirty="0" smtClean="0"/>
              <a:t> tempo,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meminta</a:t>
            </a:r>
            <a:r>
              <a:rPr lang="en-US" sz="2400" dirty="0" smtClean="0"/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keringanan</a:t>
            </a:r>
            <a:r>
              <a:rPr lang="en-US" sz="2400" b="1" i="1" dirty="0" smtClean="0">
                <a:solidFill>
                  <a:srgbClr val="FF0000"/>
                </a:solidFill>
              </a:rPr>
              <a:t> (</a:t>
            </a:r>
            <a:r>
              <a:rPr lang="en-US" sz="2400" b="1" i="1" dirty="0" err="1" smtClean="0">
                <a:solidFill>
                  <a:srgbClr val="FF0000"/>
                </a:solidFill>
              </a:rPr>
              <a:t>diskon</a:t>
            </a:r>
            <a:r>
              <a:rPr lang="en-US" sz="2400" b="1" i="1" dirty="0" smtClean="0">
                <a:solidFill>
                  <a:srgbClr val="FF0000"/>
                </a:solidFill>
              </a:rPr>
              <a:t>)</a:t>
            </a:r>
            <a:r>
              <a:rPr lang="en-US" sz="2400" b="1" i="1" dirty="0" smtClean="0"/>
              <a:t> </a:t>
            </a:r>
            <a:r>
              <a:rPr lang="en-US" sz="2400" dirty="0" err="1" smtClean="0"/>
              <a:t>tetapi</a:t>
            </a:r>
            <a:r>
              <a:rPr lang="en-US" sz="2400" dirty="0" smtClean="0"/>
              <a:t> </a:t>
            </a:r>
            <a:r>
              <a:rPr lang="en-US" sz="2400" dirty="0" err="1" smtClean="0"/>
              <a:t>diberikan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tidaknya</a:t>
            </a:r>
            <a:r>
              <a:rPr lang="en-US" sz="2400" dirty="0" smtClean="0"/>
              <a:t> </a:t>
            </a:r>
            <a:r>
              <a:rPr lang="en-US" sz="2400" dirty="0" err="1" smtClean="0"/>
              <a:t>tergantung</a:t>
            </a:r>
            <a:r>
              <a:rPr lang="en-US" sz="2400" dirty="0" smtClean="0"/>
              <a:t> bank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penjual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eaLnBrk="1" hangingPunct="1"/>
            <a:endParaRPr lang="en-US" sz="2400" dirty="0" smtClean="0"/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4546CC-97AC-4179-8B37-1AC89BF5953F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1208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sz="3600" smtClean="0"/>
              <a:t>MURABAHAH: </a:t>
            </a:r>
            <a:br>
              <a:rPr lang="en-US" sz="3600" smtClean="0"/>
            </a:br>
            <a:r>
              <a:rPr lang="en-US" sz="3600" smtClean="0"/>
              <a:t>Praktek Perbankan Syariah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958D76-82C8-4E02-B2B8-8C6EBA0B3A6B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514600" y="2133600"/>
            <a:ext cx="1676400" cy="588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/>
              <a:t>BANK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667000" y="4953000"/>
            <a:ext cx="19050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/>
              <a:t>NASABAH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6477000" y="2133600"/>
            <a:ext cx="1828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/>
              <a:t>PIHAK III</a:t>
            </a:r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 flipV="1">
            <a:off x="4038600" y="2971800"/>
            <a:ext cx="0" cy="20574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chemeClr val="tx1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399" name="Line 7"/>
          <p:cNvSpPr>
            <a:spLocks noChangeShapeType="1"/>
          </p:cNvSpPr>
          <p:nvPr/>
        </p:nvSpPr>
        <p:spPr bwMode="auto">
          <a:xfrm>
            <a:off x="4343400" y="2667000"/>
            <a:ext cx="2133600" cy="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chemeClr val="tx1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4572000" y="3048000"/>
            <a:ext cx="2743200" cy="18288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chemeClr val="tx1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 flipV="1">
            <a:off x="2819400" y="2895600"/>
            <a:ext cx="0" cy="1981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chemeClr val="tx1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2133600" y="3429000"/>
            <a:ext cx="106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1. pesan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5089525" y="22463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2. beli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5943600" y="3244850"/>
            <a:ext cx="1543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Kirim  barang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4067175" y="3810000"/>
            <a:ext cx="1009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4. bayar</a:t>
            </a:r>
          </a:p>
        </p:txBody>
      </p:sp>
      <p:sp>
        <p:nvSpPr>
          <p:cNvPr id="59406" name="Line 14"/>
          <p:cNvSpPr>
            <a:spLocks noChangeShapeType="1"/>
          </p:cNvSpPr>
          <p:nvPr/>
        </p:nvSpPr>
        <p:spPr bwMode="auto">
          <a:xfrm>
            <a:off x="3429000" y="2971800"/>
            <a:ext cx="0" cy="1981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chemeClr val="tx1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3032125" y="38465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3. jual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477000" y="2133600"/>
            <a:ext cx="1905000" cy="609600"/>
          </a:xfrm>
          <a:prstGeom prst="rect">
            <a:avLst/>
          </a:prstGeom>
          <a:solidFill>
            <a:srgbClr val="CCFFCC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517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 autoUpdateAnimBg="0"/>
      <p:bldP spid="59403" grpId="0" autoUpdateAnimBg="0"/>
      <p:bldP spid="59404" grpId="0" autoUpdateAnimBg="0"/>
      <p:bldP spid="59405" grpId="0" autoUpdateAnimBg="0"/>
      <p:bldP spid="59407" grpId="0" autoUpdateAnimBg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sz="3600" smtClean="0"/>
              <a:t>MURABAHAH: </a:t>
            </a:r>
            <a:br>
              <a:rPr lang="en-US" sz="3600" smtClean="0"/>
            </a:br>
            <a:r>
              <a:rPr lang="en-US" sz="3600" smtClean="0"/>
              <a:t>Praktek Perbankan Syariah</a:t>
            </a: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6736B54-D189-4752-B5A4-719B155EB2E4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4953000" y="3179763"/>
            <a:ext cx="81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2. Beli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5638800" y="3789363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3. Barang</a:t>
            </a:r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V="1">
            <a:off x="4038600" y="2493963"/>
            <a:ext cx="2667000" cy="17526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 flipH="1">
            <a:off x="4191000" y="2493963"/>
            <a:ext cx="3505200" cy="2362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0000CC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 flipV="1">
            <a:off x="1951038" y="2286000"/>
            <a:ext cx="0" cy="1981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0000CC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round/>
            <a:headEnd type="triangl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1268413" y="2286000"/>
            <a:ext cx="0" cy="1981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0000CC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685800" y="2951163"/>
            <a:ext cx="149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1a. Wakilkan</a:t>
            </a:r>
          </a:p>
        </p:txBody>
      </p:sp>
      <p:sp>
        <p:nvSpPr>
          <p:cNvPr id="61455" name="Line 15"/>
          <p:cNvSpPr>
            <a:spLocks noChangeShapeType="1"/>
          </p:cNvSpPr>
          <p:nvPr/>
        </p:nvSpPr>
        <p:spPr bwMode="auto">
          <a:xfrm flipV="1">
            <a:off x="3048000" y="2286000"/>
            <a:ext cx="45719" cy="19050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56" name="Text Box 16"/>
          <p:cNvSpPr txBox="1">
            <a:spLocks noChangeArrowheads="1"/>
          </p:cNvSpPr>
          <p:nvPr/>
        </p:nvSpPr>
        <p:spPr bwMode="auto">
          <a:xfrm>
            <a:off x="3048000" y="3352800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5. Bayar cicil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1752600" y="3484563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4. Jual</a:t>
            </a:r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1295400" y="4398963"/>
            <a:ext cx="1905000" cy="52863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dirty="0"/>
              <a:t>NASABAH</a:t>
            </a:r>
          </a:p>
        </p:txBody>
      </p:sp>
      <p:sp>
        <p:nvSpPr>
          <p:cNvPr id="61463" name="Text Box 23"/>
          <p:cNvSpPr txBox="1">
            <a:spLocks noChangeArrowheads="1"/>
          </p:cNvSpPr>
          <p:nvPr/>
        </p:nvSpPr>
        <p:spPr bwMode="auto">
          <a:xfrm>
            <a:off x="1143000" y="1600200"/>
            <a:ext cx="2133600" cy="58896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/>
              <a:t>BANK</a:t>
            </a:r>
          </a:p>
        </p:txBody>
      </p:sp>
      <p:sp>
        <p:nvSpPr>
          <p:cNvPr id="61464" name="Text Box 24"/>
          <p:cNvSpPr txBox="1">
            <a:spLocks noChangeArrowheads="1"/>
          </p:cNvSpPr>
          <p:nvPr/>
        </p:nvSpPr>
        <p:spPr bwMode="auto">
          <a:xfrm>
            <a:off x="6781800" y="1660525"/>
            <a:ext cx="1828800" cy="52863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/>
              <a:t>PIHAK III</a:t>
            </a:r>
          </a:p>
        </p:txBody>
      </p:sp>
      <p:sp>
        <p:nvSpPr>
          <p:cNvPr id="61467" name="Line 27"/>
          <p:cNvSpPr>
            <a:spLocks noChangeShapeType="1"/>
          </p:cNvSpPr>
          <p:nvPr/>
        </p:nvSpPr>
        <p:spPr bwMode="auto">
          <a:xfrm flipV="1">
            <a:off x="731838" y="2286000"/>
            <a:ext cx="0" cy="19050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68" name="Text Box 28"/>
          <p:cNvSpPr txBox="1">
            <a:spLocks noChangeArrowheads="1"/>
          </p:cNvSpPr>
          <p:nvPr/>
        </p:nvSpPr>
        <p:spPr bwMode="auto">
          <a:xfrm>
            <a:off x="288925" y="3465513"/>
            <a:ext cx="1085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1. Pesan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95400" y="4343400"/>
            <a:ext cx="1905000" cy="609600"/>
          </a:xfrm>
          <a:prstGeom prst="rect">
            <a:avLst/>
          </a:prstGeom>
          <a:solidFill>
            <a:srgbClr val="CCFFCC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5613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utoUpdateAnimBg="0"/>
      <p:bldP spid="61449" grpId="0" autoUpdateAnimBg="0"/>
      <p:bldP spid="61454" grpId="0" autoUpdateAnimBg="0"/>
      <p:bldP spid="61456" grpId="0" autoUpdateAnimBg="0"/>
      <p:bldP spid="61459" grpId="0" autoUpdateAnimBg="0"/>
      <p:bldP spid="6146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SALAM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268760"/>
            <a:ext cx="7376924" cy="509201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Definisi</a:t>
            </a:r>
            <a:endParaRPr lang="en-US" sz="24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pembiayaan</a:t>
            </a:r>
            <a:r>
              <a:rPr lang="en-US" sz="2400" dirty="0" smtClean="0"/>
              <a:t>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jual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beli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tangguh</a:t>
            </a:r>
            <a:r>
              <a:rPr lang="en-US" sz="2400" dirty="0" smtClean="0"/>
              <a:t>/ </a:t>
            </a:r>
            <a:r>
              <a:rPr lang="en-US" sz="2400" dirty="0" err="1" smtClean="0"/>
              <a:t>pesanan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sebagaimana</a:t>
            </a:r>
            <a:r>
              <a:rPr lang="en-US" sz="2400" dirty="0" smtClean="0"/>
              <a:t> </a:t>
            </a:r>
            <a:r>
              <a:rPr lang="en-US" sz="2400" dirty="0" err="1" smtClean="0"/>
              <a:t>terdapat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karekteristik</a:t>
            </a:r>
            <a:r>
              <a:rPr lang="en-US" sz="2400" dirty="0" smtClean="0"/>
              <a:t> “Salam’/”</a:t>
            </a:r>
            <a:r>
              <a:rPr lang="en-US" sz="2400" dirty="0" err="1" smtClean="0"/>
              <a:t>Bai</a:t>
            </a:r>
            <a:r>
              <a:rPr lang="en-US" sz="2400" dirty="0" smtClean="0"/>
              <a:t>’ al-Salam.” 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smtClean="0"/>
              <a:t>Feature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pembiayaan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i="1" dirty="0" smtClean="0">
                <a:solidFill>
                  <a:srgbClr val="FF0000"/>
                </a:solidFill>
              </a:rPr>
              <a:t>bank</a:t>
            </a:r>
            <a:r>
              <a:rPr lang="en-US" sz="2400" dirty="0" smtClean="0"/>
              <a:t> </a:t>
            </a:r>
            <a:r>
              <a:rPr lang="en-US" sz="2400" dirty="0" err="1" smtClean="0"/>
              <a:t>bertindak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i="1" dirty="0" err="1" smtClean="0">
                <a:solidFill>
                  <a:srgbClr val="FF0000"/>
                </a:solidFill>
              </a:rPr>
              <a:t>pembeli</a:t>
            </a:r>
            <a:r>
              <a:rPr lang="en-US" sz="2400" dirty="0" smtClean="0"/>
              <a:t>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bertindak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penjual</a:t>
            </a:r>
            <a:r>
              <a:rPr lang="en-US" sz="2400" dirty="0" smtClean="0"/>
              <a:t>. </a:t>
            </a:r>
            <a:r>
              <a:rPr lang="en-US" sz="2400" dirty="0" err="1" smtClean="0"/>
              <a:t>Uang</a:t>
            </a:r>
            <a:r>
              <a:rPr lang="en-US" sz="2400" dirty="0" smtClean="0"/>
              <a:t> </a:t>
            </a:r>
            <a:r>
              <a:rPr lang="en-US" sz="2400" dirty="0" err="1" smtClean="0"/>
              <a:t>pembelian</a:t>
            </a:r>
            <a:r>
              <a:rPr lang="en-US" sz="2400" dirty="0" smtClean="0"/>
              <a:t> </a:t>
            </a:r>
            <a:r>
              <a:rPr lang="en-US" sz="2400" dirty="0" err="1" smtClean="0"/>
              <a:t>diberikan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dimuka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.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dikirimkan</a:t>
            </a:r>
            <a:r>
              <a:rPr lang="en-US" sz="2400" dirty="0" smtClean="0"/>
              <a:t> </a:t>
            </a:r>
            <a:r>
              <a:rPr lang="en-US" sz="2400" dirty="0" err="1" smtClean="0"/>
              <a:t>kemudian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penjual</a:t>
            </a:r>
            <a:r>
              <a:rPr lang="en-US" sz="2400" dirty="0" smtClean="0"/>
              <a:t> </a:t>
            </a:r>
            <a:r>
              <a:rPr lang="en-US" sz="2400" dirty="0" err="1" smtClean="0"/>
              <a:t>berhutang</a:t>
            </a:r>
            <a:r>
              <a:rPr lang="en-US" sz="2400" dirty="0" smtClean="0"/>
              <a:t> </a:t>
            </a:r>
            <a:r>
              <a:rPr lang="en-US" sz="2400" i="1" u="sng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bank 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lang="en-US" sz="2400" dirty="0" smtClean="0"/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499E38-21FB-46A6-8AF4-1FFB982BF22C}" type="slidenum">
              <a:rPr lang="en-US" smtClean="0"/>
              <a:pPr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7397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SALAM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00628"/>
            <a:ext cx="7588324" cy="52807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</a:pPr>
            <a:r>
              <a:rPr lang="en-US" sz="2400" dirty="0" smtClean="0"/>
              <a:t>Feature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smtClean="0"/>
              <a:t>Bank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mendapat</a:t>
            </a:r>
            <a:r>
              <a:rPr lang="en-US" sz="2400" dirty="0" smtClean="0"/>
              <a:t> </a:t>
            </a:r>
            <a:r>
              <a:rPr lang="en-US" sz="2400" i="1" dirty="0" err="1" smtClean="0"/>
              <a:t>keuntungan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apabila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komoditi</a:t>
            </a:r>
            <a:r>
              <a:rPr lang="en-US" sz="2400" i="1" dirty="0" smtClean="0"/>
              <a:t> yang </a:t>
            </a:r>
            <a:r>
              <a:rPr lang="en-US" sz="2400" i="1" dirty="0" err="1" smtClean="0"/>
              <a:t>dikirim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oleh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nasabah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dijual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pihak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ketiga</a:t>
            </a:r>
            <a:r>
              <a:rPr lang="en-US" sz="2400" i="1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yang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lvl="1" algn="just" eaLnBrk="1" hangingPunct="1">
              <a:spcBef>
                <a:spcPts val="600"/>
              </a:spcBef>
            </a:pPr>
            <a:endParaRPr lang="en-US" sz="24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smtClean="0"/>
              <a:t>Bank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menjual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 </a:t>
            </a:r>
            <a:r>
              <a:rPr lang="en-US" sz="2400" i="1" dirty="0" err="1" smtClean="0"/>
              <a:t>sebelum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jatuh</a:t>
            </a:r>
            <a:r>
              <a:rPr lang="en-US" sz="2400" i="1" dirty="0" smtClean="0"/>
              <a:t> tempo </a:t>
            </a:r>
            <a:r>
              <a:rPr lang="en-US" sz="2400" i="1" dirty="0" err="1" smtClean="0"/>
              <a:t>kepada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pihak</a:t>
            </a:r>
            <a:r>
              <a:rPr lang="en-US" sz="2400" i="1" dirty="0" smtClean="0"/>
              <a:t> lain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cara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 (</a:t>
            </a:r>
            <a:r>
              <a:rPr lang="en-US" sz="2400" dirty="0" err="1" smtClean="0"/>
              <a:t>salam</a:t>
            </a:r>
            <a:r>
              <a:rPr lang="en-US" sz="2400" dirty="0" smtClean="0"/>
              <a:t>) </a:t>
            </a:r>
            <a:r>
              <a:rPr lang="en-US" sz="2400" dirty="0" err="1" smtClean="0"/>
              <a:t>tapi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boleh</a:t>
            </a:r>
            <a:r>
              <a:rPr lang="en-US" sz="2400" dirty="0" smtClean="0"/>
              <a:t> </a:t>
            </a:r>
            <a:r>
              <a:rPr lang="en-US" sz="2400" dirty="0" err="1" smtClean="0"/>
              <a:t>dikaitkan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Salam yang </a:t>
            </a:r>
            <a:r>
              <a:rPr lang="en-US" sz="2400" dirty="0" err="1" smtClean="0"/>
              <a:t>pertama</a:t>
            </a:r>
            <a:r>
              <a:rPr lang="en-US" sz="2400" dirty="0" smtClean="0"/>
              <a:t>.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disebut</a:t>
            </a:r>
            <a:r>
              <a:rPr lang="en-US" sz="2400" dirty="0" smtClean="0"/>
              <a:t> Salam </a:t>
            </a:r>
            <a:r>
              <a:rPr lang="en-US" sz="2400" dirty="0" err="1" smtClean="0"/>
              <a:t>Paralel</a:t>
            </a:r>
            <a:endParaRPr lang="id-ID" sz="2400" dirty="0" smtClean="0"/>
          </a:p>
          <a:p>
            <a:pPr lvl="1" algn="just" eaLnBrk="1" hangingPunct="1">
              <a:spcBef>
                <a:spcPts val="600"/>
              </a:spcBef>
            </a:pPr>
            <a:endParaRPr lang="en-US" sz="24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i="1" dirty="0" err="1" smtClean="0"/>
              <a:t>dijual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kembali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kepada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nasabah</a:t>
            </a:r>
            <a:r>
              <a:rPr lang="en-US" sz="2400" i="1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harga</a:t>
            </a:r>
            <a:r>
              <a:rPr lang="en-US" sz="2400" dirty="0" smtClean="0"/>
              <a:t> yang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 </a:t>
            </a:r>
            <a:r>
              <a:rPr lang="id-ID" sz="2400" dirty="0" smtClean="0"/>
              <a:t>maka hal itu tidak dibolehkan karena </a:t>
            </a:r>
            <a:r>
              <a:rPr lang="en-US" sz="2400" dirty="0" err="1" smtClean="0"/>
              <a:t>dikhawatirkan</a:t>
            </a:r>
            <a:r>
              <a:rPr lang="en-US" sz="2400" dirty="0" smtClean="0"/>
              <a:t> </a:t>
            </a:r>
            <a:r>
              <a:rPr lang="en-US" sz="2400" dirty="0" err="1" smtClean="0"/>
              <a:t>terkena</a:t>
            </a:r>
            <a:r>
              <a:rPr lang="en-US" sz="2400" dirty="0" smtClean="0"/>
              <a:t> </a:t>
            </a:r>
            <a:r>
              <a:rPr lang="id-ID" sz="2400" dirty="0" smtClean="0"/>
              <a:t>hukum </a:t>
            </a:r>
            <a:r>
              <a:rPr lang="en-US" sz="2400" dirty="0" err="1" smtClean="0">
                <a:solidFill>
                  <a:srgbClr val="FF0000"/>
                </a:solidFill>
              </a:rPr>
              <a:t>riba</a:t>
            </a:r>
            <a:r>
              <a:rPr lang="en-US" sz="2400" dirty="0" smtClean="0"/>
              <a:t>.</a:t>
            </a: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A609B63-B19A-4AE7-9A3A-E11358F8A1D5}" type="slidenum">
              <a:rPr lang="en-US" smtClean="0"/>
              <a:pPr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2100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SALAM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27584" y="1100628"/>
            <a:ext cx="7516316" cy="5208692"/>
          </a:xfrm>
        </p:spPr>
        <p:txBody>
          <a:bodyPr>
            <a:normAutofit/>
          </a:bodyPr>
          <a:lstStyle/>
          <a:p>
            <a:pPr marL="342900" lvl="1" indent="-342900" eaLnBrk="1" hangingPunct="1">
              <a:spcBef>
                <a:spcPts val="600"/>
              </a:spcBef>
              <a:defRPr/>
            </a:pPr>
            <a:r>
              <a:rPr lang="en-US" sz="2400" b="1" dirty="0" smtClean="0">
                <a:solidFill>
                  <a:srgbClr val="0000CC"/>
                </a:solidFill>
              </a:rPr>
              <a:t>Feature</a:t>
            </a:r>
          </a:p>
          <a:p>
            <a:pPr marL="742950" lvl="2" indent="-342900" algn="just" eaLnBrk="1" hangingPunct="1">
              <a:spcBef>
                <a:spcPts val="600"/>
              </a:spcBef>
              <a:defRPr/>
            </a:pPr>
            <a:r>
              <a:rPr lang="id-ID" sz="2400" dirty="0" smtClean="0"/>
              <a:t>Produk </a:t>
            </a:r>
            <a:r>
              <a:rPr lang="id-ID" sz="2400" b="1" dirty="0" smtClean="0"/>
              <a:t>Salam b</a:t>
            </a:r>
            <a:r>
              <a:rPr lang="en-US" sz="2400" dirty="0" err="1" smtClean="0"/>
              <a:t>iasanya</a:t>
            </a:r>
            <a:r>
              <a:rPr lang="en-US" sz="2400" dirty="0" smtClean="0"/>
              <a:t> </a:t>
            </a:r>
            <a:r>
              <a:rPr lang="en-US" sz="2400" dirty="0" err="1" smtClean="0"/>
              <a:t>diterapkan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pembiayaan</a:t>
            </a:r>
            <a:r>
              <a:rPr lang="en-US" sz="2400" dirty="0" smtClean="0"/>
              <a:t> </a:t>
            </a:r>
            <a:r>
              <a:rPr lang="en-US" sz="2400" b="1" i="1" dirty="0" err="1" smtClean="0"/>
              <a:t>produk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pertanian</a:t>
            </a:r>
            <a:r>
              <a:rPr lang="en-US" sz="2400" b="1" i="1" dirty="0" smtClean="0"/>
              <a:t> </a:t>
            </a:r>
            <a:r>
              <a:rPr lang="en-US" sz="2400" dirty="0" smtClean="0"/>
              <a:t>(</a:t>
            </a:r>
            <a:r>
              <a:rPr lang="en-US" sz="2400" b="1" i="1" dirty="0" err="1" smtClean="0"/>
              <a:t>agrobased</a:t>
            </a:r>
            <a:r>
              <a:rPr lang="en-US" sz="2400" b="1" i="1" dirty="0" smtClean="0"/>
              <a:t> industries</a:t>
            </a:r>
            <a:r>
              <a:rPr lang="en-US" sz="2400" dirty="0" smtClean="0"/>
              <a:t>) </a:t>
            </a:r>
            <a:r>
              <a:rPr lang="en-US" sz="2400" dirty="0" err="1" smtClean="0"/>
              <a:t>atau</a:t>
            </a:r>
            <a:r>
              <a:rPr lang="en-US" sz="2400" dirty="0" smtClean="0"/>
              <a:t> produk2 yang </a:t>
            </a:r>
            <a:r>
              <a:rPr lang="en-US" sz="2400" dirty="0" err="1" smtClean="0"/>
              <a:t>terstandarisir</a:t>
            </a:r>
            <a:r>
              <a:rPr lang="en-US" sz="2400" dirty="0" smtClean="0"/>
              <a:t>.</a:t>
            </a: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gagal</a:t>
            </a:r>
            <a:r>
              <a:rPr lang="en-US" sz="2400" dirty="0" smtClean="0"/>
              <a:t> (wan </a:t>
            </a:r>
            <a:r>
              <a:rPr lang="en-US" sz="2400" dirty="0" err="1" smtClean="0"/>
              <a:t>prestasi</a:t>
            </a:r>
            <a:r>
              <a:rPr lang="en-US" sz="2400" dirty="0" smtClean="0"/>
              <a:t>, default) </a:t>
            </a:r>
            <a:r>
              <a:rPr lang="en-US" sz="2400" dirty="0" err="1" smtClean="0"/>
              <a:t>menyerahkan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dipesan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</a:t>
            </a:r>
            <a:r>
              <a:rPr lang="en-US" sz="2400" i="1" dirty="0" err="1" smtClean="0"/>
              <a:t>kewajiban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terhadap</a:t>
            </a:r>
            <a:r>
              <a:rPr lang="en-US" sz="2400" i="1" dirty="0" smtClean="0"/>
              <a:t> bank </a:t>
            </a:r>
            <a:r>
              <a:rPr lang="en-US" sz="2400" i="1" dirty="0" err="1" smtClean="0"/>
              <a:t>tidak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berubah</a:t>
            </a:r>
            <a:r>
              <a:rPr lang="id-ID" sz="2400" i="1" dirty="0" smtClean="0"/>
              <a:t> (karena secara hukum nasabah berhutang penyerahan barang kepada bank</a:t>
            </a:r>
            <a:r>
              <a:rPr lang="id-ID" sz="2400" dirty="0" smtClean="0"/>
              <a:t>)</a:t>
            </a:r>
            <a:r>
              <a:rPr lang="en-US" sz="2400" dirty="0" smtClean="0"/>
              <a:t>. </a:t>
            </a:r>
            <a:r>
              <a:rPr lang="en-US" sz="2400" dirty="0" err="1" smtClean="0"/>
              <a:t>Artinya</a:t>
            </a:r>
            <a:r>
              <a:rPr lang="en-US" sz="2400" dirty="0" smtClean="0"/>
              <a:t> </a:t>
            </a:r>
            <a:r>
              <a:rPr lang="en-US" sz="2400" dirty="0" err="1" smtClean="0"/>
              <a:t>penyerahan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tetap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, </a:t>
            </a:r>
            <a:r>
              <a:rPr lang="en-US" sz="2400" dirty="0" err="1" smtClean="0"/>
              <a:t>meskipun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ditunda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kegagalan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lvl="1" algn="just" eaLnBrk="1" hangingPunct="1">
              <a:spcBef>
                <a:spcPts val="600"/>
              </a:spcBef>
              <a:defRPr/>
            </a:pPr>
            <a:endParaRPr lang="en-US" sz="2400" dirty="0" smtClean="0"/>
          </a:p>
          <a:p>
            <a:pPr lvl="1" eaLnBrk="1" hangingPunct="1">
              <a:spcBef>
                <a:spcPts val="600"/>
              </a:spcBef>
              <a:defRPr/>
            </a:pP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disepakati</a:t>
            </a:r>
            <a:r>
              <a:rPr lang="en-US" sz="2400" dirty="0" smtClean="0"/>
              <a:t>, modal bank </a:t>
            </a:r>
            <a:r>
              <a:rPr lang="en-US" sz="2400" dirty="0" err="1" smtClean="0"/>
              <a:t>dikembalikan</a:t>
            </a:r>
            <a:r>
              <a:rPr lang="en-US" sz="2400" dirty="0" smtClean="0"/>
              <a:t> </a:t>
            </a:r>
            <a:r>
              <a:rPr lang="en-US" sz="2400" dirty="0" err="1" smtClean="0"/>
              <a:t>senilai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ketika</a:t>
            </a:r>
            <a:r>
              <a:rPr lang="en-US" sz="2400" dirty="0" smtClean="0"/>
              <a:t> </a:t>
            </a:r>
            <a:r>
              <a:rPr lang="en-US" sz="2400" dirty="0" err="1" smtClean="0"/>
              <a:t>diberikan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pertama</a:t>
            </a:r>
            <a:r>
              <a:rPr lang="en-US" sz="2400" dirty="0" smtClean="0"/>
              <a:t> kali. </a:t>
            </a:r>
          </a:p>
          <a:p>
            <a:pPr>
              <a:spcBef>
                <a:spcPts val="600"/>
              </a:spcBef>
              <a:defRPr/>
            </a:pPr>
            <a:endParaRPr lang="en-US" sz="2800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B83817B-253F-43D1-BE42-A48C5CCFFFE4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5333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mtClean="0"/>
              <a:t>ISTISHNA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00628"/>
            <a:ext cx="7588324" cy="5280700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Definisi</a:t>
            </a:r>
            <a:endParaRPr lang="en-US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>
                <a:solidFill>
                  <a:schemeClr val="tx1"/>
                </a:solidFill>
              </a:rPr>
              <a:t>Pembiayaan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berdasarkan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akad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istisna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mirip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Salam. </a:t>
            </a:r>
            <a:r>
              <a:rPr lang="en-US" sz="2000" dirty="0" err="1" smtClean="0">
                <a:solidFill>
                  <a:schemeClr val="tx1"/>
                </a:solidFill>
              </a:rPr>
              <a:t>Perbedaannya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terletak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obyek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dibiayai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pembayaran</a:t>
            </a:r>
            <a:endParaRPr lang="en-US" sz="2000" dirty="0" smtClean="0"/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smtClean="0"/>
              <a:t>Feature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Pembiayaan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id-ID" sz="2000" dirty="0" smtClean="0"/>
              <a:t>I</a:t>
            </a:r>
            <a:r>
              <a:rPr lang="en-US" sz="2000" dirty="0" err="1" smtClean="0"/>
              <a:t>stisna</a:t>
            </a:r>
            <a:r>
              <a:rPr lang="en-US" sz="2000" dirty="0" smtClean="0"/>
              <a:t> </a:t>
            </a:r>
            <a:r>
              <a:rPr lang="en-US" sz="2000" dirty="0" err="1" smtClean="0"/>
              <a:t>mirip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Salam. </a:t>
            </a:r>
            <a:r>
              <a:rPr lang="en-US" sz="2000" dirty="0" err="1" smtClean="0"/>
              <a:t>Perbedaannya</a:t>
            </a:r>
            <a:r>
              <a:rPr lang="en-US" sz="2000" dirty="0" smtClean="0"/>
              <a:t> </a:t>
            </a:r>
            <a:r>
              <a:rPr lang="en-US" sz="2000" dirty="0" err="1" smtClean="0"/>
              <a:t>terletak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b="1" i="1" dirty="0" err="1" smtClean="0"/>
              <a:t>obyek</a:t>
            </a:r>
            <a:r>
              <a:rPr lang="en-US" sz="2000" b="1" i="1" dirty="0" smtClean="0"/>
              <a:t> yang </a:t>
            </a:r>
            <a:r>
              <a:rPr lang="en-US" sz="2000" b="1" i="1" dirty="0" err="1" smtClean="0"/>
              <a:t>dibiayai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dan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cara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pembayaran</a:t>
            </a:r>
            <a:r>
              <a:rPr lang="en-US" sz="2000" b="1" i="1" dirty="0" smtClean="0"/>
              <a:t>.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Istisna</a:t>
            </a:r>
            <a:r>
              <a:rPr lang="en-US" sz="2000" dirty="0" smtClean="0"/>
              <a:t> </a:t>
            </a:r>
            <a:r>
              <a:rPr lang="en-US" sz="2000" dirty="0" err="1" smtClean="0"/>
              <a:t>obyek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dibiayai</a:t>
            </a:r>
            <a:r>
              <a:rPr lang="en-US" sz="2000" dirty="0" smtClean="0"/>
              <a:t> </a:t>
            </a:r>
            <a:r>
              <a:rPr lang="en-US" sz="2000" dirty="0" err="1" smtClean="0"/>
              <a:t>bersifat</a:t>
            </a:r>
            <a:r>
              <a:rPr lang="en-US" sz="2000" dirty="0" smtClean="0"/>
              <a:t> ‘</a:t>
            </a:r>
            <a:r>
              <a:rPr lang="en-US" sz="2000" b="1" i="1" dirty="0" smtClean="0"/>
              <a:t>customized</a:t>
            </a:r>
            <a:r>
              <a:rPr lang="en-US" sz="2000" dirty="0" smtClean="0"/>
              <a:t>’,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 smtClean="0"/>
              <a:t>dibuat</a:t>
            </a:r>
            <a:r>
              <a:rPr lang="en-US" sz="2000" dirty="0" smtClean="0"/>
              <a:t>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dahulu</a:t>
            </a:r>
            <a:r>
              <a:rPr lang="en-US" sz="2000" dirty="0" smtClean="0"/>
              <a:t>. </a:t>
            </a:r>
            <a:r>
              <a:rPr lang="en-US" sz="2000" dirty="0" err="1" smtClean="0"/>
              <a:t>Pada</a:t>
            </a:r>
            <a:r>
              <a:rPr lang="en-US" sz="2000" dirty="0" smtClean="0"/>
              <a:t> Salam, </a:t>
            </a:r>
            <a:r>
              <a:rPr lang="en-US" sz="2000" dirty="0" err="1" smtClean="0"/>
              <a:t>obyek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dibeli</a:t>
            </a:r>
            <a:r>
              <a:rPr lang="en-US" sz="2000" dirty="0" smtClean="0"/>
              <a:t>/</a:t>
            </a:r>
            <a:r>
              <a:rPr lang="en-US" sz="2000" dirty="0" err="1" smtClean="0"/>
              <a:t>dibiayai</a:t>
            </a:r>
            <a:r>
              <a:rPr lang="en-US" sz="2000" dirty="0" smtClean="0"/>
              <a:t> </a:t>
            </a:r>
            <a:r>
              <a:rPr lang="en-US" sz="2000" dirty="0" err="1" smtClean="0"/>
              <a:t>terstandarisasi</a:t>
            </a:r>
            <a:endParaRPr lang="en-US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Pada</a:t>
            </a:r>
            <a:r>
              <a:rPr lang="en-US" sz="2000" dirty="0" smtClean="0"/>
              <a:t> Salam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bank </a:t>
            </a:r>
            <a:r>
              <a:rPr lang="en-US" sz="2000" dirty="0" err="1" smtClean="0"/>
              <a:t>dibayar</a:t>
            </a:r>
            <a:r>
              <a:rPr lang="en-US" sz="2000" dirty="0" smtClean="0"/>
              <a:t> </a:t>
            </a:r>
            <a:r>
              <a:rPr lang="en-US" sz="2000" dirty="0" err="1" smtClean="0"/>
              <a:t>dimuka</a:t>
            </a:r>
            <a:r>
              <a:rPr lang="en-US" sz="2000" dirty="0" smtClean="0"/>
              <a:t> </a:t>
            </a:r>
            <a:r>
              <a:rPr lang="en-US" sz="2000" dirty="0" err="1" smtClean="0"/>
              <a:t>sekaligus</a:t>
            </a:r>
            <a:r>
              <a:rPr lang="en-US" sz="2000" dirty="0" smtClean="0"/>
              <a:t>, </a:t>
            </a:r>
            <a:r>
              <a:rPr lang="en-US" sz="2000" dirty="0" err="1" smtClean="0"/>
              <a:t>sedangkan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istishna</a:t>
            </a:r>
            <a:r>
              <a:rPr lang="en-US" sz="2000" dirty="0" smtClean="0"/>
              <a:t>,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bank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dicicil</a:t>
            </a:r>
            <a:r>
              <a:rPr lang="en-US" sz="2000" dirty="0" smtClean="0"/>
              <a:t>/ </a:t>
            </a:r>
            <a:r>
              <a:rPr lang="en-US" sz="2000" dirty="0" err="1" smtClean="0"/>
              <a:t>bertahap</a:t>
            </a:r>
            <a:r>
              <a:rPr lang="en-US" sz="2000" dirty="0" smtClean="0"/>
              <a:t>. 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E1B86D-008B-489E-B9CC-A26985B639FF}" type="slidenum">
              <a:rPr lang="en-US" smtClean="0"/>
              <a:pPr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987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11530" y="476672"/>
            <a:ext cx="7520940" cy="54864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600" dirty="0" smtClean="0"/>
              <a:t>SALAM/ISTISNA:</a:t>
            </a:r>
            <a:br>
              <a:rPr lang="en-US" sz="3600" dirty="0" smtClean="0"/>
            </a:br>
            <a:r>
              <a:rPr lang="en-US" sz="3600" dirty="0" err="1" smtClean="0"/>
              <a:t>Praktek</a:t>
            </a:r>
            <a:r>
              <a:rPr lang="en-US" sz="3600" dirty="0" smtClean="0"/>
              <a:t> </a:t>
            </a:r>
            <a:r>
              <a:rPr lang="en-US" sz="3600" dirty="0" err="1" smtClean="0"/>
              <a:t>Perbankan</a:t>
            </a:r>
            <a:endParaRPr lang="en-US" sz="3600" dirty="0" smtClean="0"/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E1C8E8-6CA3-43CD-A2CF-4B6671479748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514600" y="2133600"/>
            <a:ext cx="1524000" cy="588963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dirty="0"/>
              <a:t>BANK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286000" y="4953000"/>
            <a:ext cx="2286000" cy="588963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dirty="0"/>
              <a:t>NASABAH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553200" y="1981200"/>
            <a:ext cx="2286000" cy="588963"/>
          </a:xfrm>
          <a:prstGeom prst="rect">
            <a:avLst/>
          </a:prstGeom>
          <a:gradFill flip="none" rotWithShape="1">
            <a:gsLst>
              <a:gs pos="0">
                <a:srgbClr val="EAEAEA">
                  <a:shade val="30000"/>
                  <a:satMod val="115000"/>
                </a:srgbClr>
              </a:gs>
              <a:gs pos="50000">
                <a:srgbClr val="EAEAEA">
                  <a:shade val="67500"/>
                  <a:satMod val="115000"/>
                </a:srgbClr>
              </a:gs>
              <a:gs pos="100000">
                <a:srgbClr val="EAEAEA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dirty="0"/>
              <a:t>PIHAK III</a:t>
            </a:r>
          </a:p>
        </p:txBody>
      </p:sp>
      <p:sp>
        <p:nvSpPr>
          <p:cNvPr id="52230" name="Line 6"/>
          <p:cNvSpPr>
            <a:spLocks noChangeShapeType="1"/>
          </p:cNvSpPr>
          <p:nvPr/>
        </p:nvSpPr>
        <p:spPr bwMode="auto">
          <a:xfrm flipV="1">
            <a:off x="2335213" y="2819400"/>
            <a:ext cx="0" cy="20574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round/>
            <a:headEnd type="triangle" w="med" len="med"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 flipV="1">
            <a:off x="3249613" y="2971800"/>
            <a:ext cx="0" cy="1981200"/>
          </a:xfrm>
          <a:prstGeom prst="line">
            <a:avLst/>
          </a:prstGeom>
          <a:noFill/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1143000" y="3244850"/>
            <a:ext cx="175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1. pesan, bayar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4495800" y="2601913"/>
            <a:ext cx="3054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3. Jual dngn harga lbh tinggi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4191000" y="3429000"/>
            <a:ext cx="1974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2. Hantar barang</a:t>
            </a:r>
          </a:p>
          <a:p>
            <a:r>
              <a:rPr lang="en-US"/>
              <a:t>Stlh jangka waktu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553200" y="1981200"/>
            <a:ext cx="2286000" cy="609600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95800" y="2286000"/>
            <a:ext cx="1981200" cy="1588"/>
          </a:xfrm>
          <a:prstGeom prst="straightConnector1">
            <a:avLst/>
          </a:prstGeom>
          <a:ln w="76200"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19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 autoUpdateAnimBg="0"/>
      <p:bldP spid="52234" grpId="0" autoUpdateAnimBg="0"/>
      <p:bldP spid="52235" grpId="0" autoUpdateAnimBg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100628"/>
            <a:ext cx="7516316" cy="4560620"/>
          </a:xfr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id-ID" sz="2800" dirty="0">
                <a:solidFill>
                  <a:srgbClr val="C00000"/>
                </a:solidFill>
              </a:rPr>
              <a:t>Akad </a:t>
            </a:r>
            <a:r>
              <a:rPr lang="id-ID" sz="2800" dirty="0" smtClean="0">
                <a:solidFill>
                  <a:srgbClr val="C00000"/>
                </a:solidFill>
              </a:rPr>
              <a:t>merupakan </a:t>
            </a:r>
            <a:r>
              <a:rPr lang="id-ID" sz="2800" dirty="0">
                <a:solidFill>
                  <a:srgbClr val="C00000"/>
                </a:solidFill>
              </a:rPr>
              <a:t>peristiwa </a:t>
            </a:r>
            <a:r>
              <a:rPr lang="id-ID" sz="2800" dirty="0" smtClean="0">
                <a:solidFill>
                  <a:srgbClr val="C00000"/>
                </a:solidFill>
              </a:rPr>
              <a:t>hukum dalam bentuk suatu kesepakatan bersama </a:t>
            </a:r>
            <a:r>
              <a:rPr lang="id-ID" sz="2800" dirty="0">
                <a:solidFill>
                  <a:srgbClr val="C00000"/>
                </a:solidFill>
              </a:rPr>
              <a:t>antara </a:t>
            </a:r>
            <a:r>
              <a:rPr lang="id-ID" sz="2800" dirty="0" smtClean="0">
                <a:solidFill>
                  <a:srgbClr val="C00000"/>
                </a:solidFill>
              </a:rPr>
              <a:t>kedua belah pihak atau lebih baik secara lisan, isyarat, maupun tulisan </a:t>
            </a:r>
            <a:r>
              <a:rPr lang="id-ID" sz="2800" dirty="0">
                <a:solidFill>
                  <a:srgbClr val="C00000"/>
                </a:solidFill>
              </a:rPr>
              <a:t>yang berisi ijab dan kabul, secara sah menurut </a:t>
            </a:r>
            <a:r>
              <a:rPr lang="id-ID" sz="2800" dirty="0" smtClean="0">
                <a:solidFill>
                  <a:srgbClr val="C00000"/>
                </a:solidFill>
              </a:rPr>
              <a:t>syara’ </a:t>
            </a:r>
            <a:r>
              <a:rPr lang="id-ID" sz="2800" dirty="0">
                <a:solidFill>
                  <a:srgbClr val="C00000"/>
                </a:solidFill>
              </a:rPr>
              <a:t>dan </a:t>
            </a:r>
            <a:r>
              <a:rPr lang="id-ID" sz="2800" dirty="0" smtClean="0">
                <a:solidFill>
                  <a:srgbClr val="C00000"/>
                </a:solidFill>
              </a:rPr>
              <a:t>memiliki implikasi hukum yang mengikat untuk melaksanakannya. 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id-ID" sz="2800" dirty="0" smtClean="0">
                <a:solidFill>
                  <a:srgbClr val="002060"/>
                </a:solidFill>
              </a:rPr>
              <a:t>Akad  </a:t>
            </a:r>
            <a:r>
              <a:rPr lang="id-ID" sz="2800" dirty="0">
                <a:solidFill>
                  <a:srgbClr val="002060"/>
                </a:solidFill>
              </a:rPr>
              <a:t>merupakan dasar sebuah </a:t>
            </a:r>
            <a:r>
              <a:rPr lang="id-ID" sz="2800" dirty="0" smtClean="0">
                <a:solidFill>
                  <a:srgbClr val="002060"/>
                </a:solidFill>
              </a:rPr>
              <a:t>instrumen dan menjadi hal yang terpenting dalam</a:t>
            </a:r>
            <a:r>
              <a:rPr lang="id-ID" sz="2800" dirty="0">
                <a:solidFill>
                  <a:srgbClr val="002060"/>
                </a:solidFill>
              </a:rPr>
              <a:t>  </a:t>
            </a:r>
            <a:r>
              <a:rPr lang="id-ID" sz="2800" dirty="0" smtClean="0">
                <a:solidFill>
                  <a:srgbClr val="002060"/>
                </a:solidFill>
              </a:rPr>
              <a:t>Lembaga </a:t>
            </a:r>
            <a:r>
              <a:rPr lang="id-ID" sz="2800" dirty="0">
                <a:solidFill>
                  <a:srgbClr val="002060"/>
                </a:solidFill>
              </a:rPr>
              <a:t>Keungan Syariah </a:t>
            </a:r>
            <a:r>
              <a:rPr lang="id-ID" sz="2800" dirty="0" smtClean="0">
                <a:solidFill>
                  <a:srgbClr val="002060"/>
                </a:solidFill>
              </a:rPr>
              <a:t>karena akad</a:t>
            </a:r>
            <a:r>
              <a:rPr lang="id-ID" sz="2800" dirty="0">
                <a:solidFill>
                  <a:srgbClr val="002060"/>
                </a:solidFill>
              </a:rPr>
              <a:t>  </a:t>
            </a:r>
            <a:r>
              <a:rPr lang="id-ID" sz="2800" dirty="0" smtClean="0">
                <a:solidFill>
                  <a:srgbClr val="002060"/>
                </a:solidFill>
              </a:rPr>
              <a:t> </a:t>
            </a:r>
            <a:r>
              <a:rPr lang="id-ID" sz="2800" dirty="0">
                <a:solidFill>
                  <a:srgbClr val="002060"/>
                </a:solidFill>
              </a:rPr>
              <a:t>terkait dengan boleh atau tidaknya sesuatu dilakukan di dalam </a:t>
            </a:r>
            <a:r>
              <a:rPr lang="id-ID" sz="2800" dirty="0" smtClean="0">
                <a:solidFill>
                  <a:srgbClr val="002060"/>
                </a:solidFill>
              </a:rPr>
              <a:t>Islam</a:t>
            </a:r>
            <a:r>
              <a:rPr lang="id-ID" sz="2800" dirty="0">
                <a:solidFill>
                  <a:srgbClr val="002060"/>
                </a:solidFill>
              </a:rPr>
              <a:t>.</a:t>
            </a:r>
          </a:p>
          <a:p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5837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SEWA/IJARAH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520940" cy="502000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800" dirty="0" err="1" smtClean="0"/>
              <a:t>Definisi</a:t>
            </a:r>
            <a:r>
              <a:rPr lang="en-US" sz="2800" dirty="0" smtClean="0"/>
              <a:t> </a:t>
            </a:r>
          </a:p>
          <a:p>
            <a:pPr lvl="1" algn="just">
              <a:defRPr/>
            </a:pPr>
            <a:r>
              <a:rPr lang="en-US" sz="2400" dirty="0" err="1" smtClean="0"/>
              <a:t>Pembiayaan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berdasarkan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</a:t>
            </a:r>
            <a:r>
              <a:rPr lang="en-US" sz="2400" dirty="0" err="1" smtClean="0"/>
              <a:t>Ijarah</a:t>
            </a:r>
            <a:r>
              <a:rPr lang="en-US" sz="2400" dirty="0" smtClean="0"/>
              <a:t> </a:t>
            </a:r>
            <a:r>
              <a:rPr lang="en-US" sz="2400" dirty="0" err="1" smtClean="0"/>
              <a:t>menempatkan</a:t>
            </a:r>
            <a:r>
              <a:rPr lang="en-US" sz="2400" dirty="0" smtClean="0"/>
              <a:t> bank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pemberi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 (</a:t>
            </a:r>
            <a:r>
              <a:rPr lang="en-US" sz="2400" dirty="0" err="1" smtClean="0"/>
              <a:t>mu’jir</a:t>
            </a:r>
            <a:r>
              <a:rPr lang="en-US" sz="2400" dirty="0" smtClean="0"/>
              <a:t>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penyewa</a:t>
            </a:r>
            <a:r>
              <a:rPr lang="en-US" sz="2400" dirty="0" smtClean="0"/>
              <a:t> (</a:t>
            </a:r>
            <a:r>
              <a:rPr lang="en-US" sz="2400" dirty="0" err="1" smtClean="0"/>
              <a:t>musta’jir</a:t>
            </a:r>
            <a:r>
              <a:rPr lang="en-US" sz="2400" dirty="0" smtClean="0"/>
              <a:t>)</a:t>
            </a:r>
          </a:p>
          <a:p>
            <a:pPr>
              <a:defRPr/>
            </a:pPr>
            <a:r>
              <a:rPr lang="en-US" sz="2800" dirty="0" smtClean="0"/>
              <a:t>Feature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fiqih</a:t>
            </a:r>
            <a:r>
              <a:rPr lang="en-US" sz="2400" dirty="0" smtClean="0"/>
              <a:t> </a:t>
            </a:r>
            <a:r>
              <a:rPr lang="en-US" sz="2400" dirty="0" err="1" smtClean="0"/>
              <a:t>klasik</a:t>
            </a:r>
            <a:r>
              <a:rPr lang="en-US" sz="2400" dirty="0" smtClean="0"/>
              <a:t> (</a:t>
            </a:r>
            <a:r>
              <a:rPr lang="en-US" sz="2400" dirty="0" err="1" smtClean="0"/>
              <a:t>pendapat</a:t>
            </a:r>
            <a:r>
              <a:rPr lang="en-US" sz="2400" dirty="0" smtClean="0"/>
              <a:t> </a:t>
            </a:r>
            <a:r>
              <a:rPr lang="en-US" sz="2400" dirty="0" err="1" smtClean="0"/>
              <a:t>jumhur</a:t>
            </a:r>
            <a:r>
              <a:rPr lang="en-US" sz="2400" dirty="0" smtClean="0"/>
              <a:t>), bank </a:t>
            </a:r>
            <a:r>
              <a:rPr lang="en-US" sz="2400" i="1" dirty="0" err="1" smtClean="0"/>
              <a:t>harus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memiliki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barang</a:t>
            </a:r>
            <a:r>
              <a:rPr lang="en-US" sz="2400" i="1" dirty="0" smtClean="0"/>
              <a:t> </a:t>
            </a:r>
            <a:r>
              <a:rPr lang="en-US" sz="2400" dirty="0" err="1" smtClean="0"/>
              <a:t>sebelum</a:t>
            </a:r>
            <a:r>
              <a:rPr lang="en-US" sz="2400" dirty="0" smtClean="0"/>
              <a:t> </a:t>
            </a:r>
            <a:r>
              <a:rPr lang="en-US" sz="2400" dirty="0" err="1" smtClean="0"/>
              <a:t>menyewakan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.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beberapa</a:t>
            </a:r>
            <a:r>
              <a:rPr lang="en-US" sz="2400" dirty="0" smtClean="0"/>
              <a:t> </a:t>
            </a:r>
            <a:r>
              <a:rPr lang="en-US" sz="2400" dirty="0" err="1" smtClean="0"/>
              <a:t>kasus</a:t>
            </a:r>
            <a:r>
              <a:rPr lang="en-US" sz="2400" dirty="0" smtClean="0"/>
              <a:t>, </a:t>
            </a:r>
            <a:r>
              <a:rPr lang="en-US" sz="2400" dirty="0" err="1" smtClean="0"/>
              <a:t>hal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bank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umumnya</a:t>
            </a:r>
            <a:r>
              <a:rPr lang="en-US" sz="2400" dirty="0" smtClean="0"/>
              <a:t> bank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, </a:t>
            </a:r>
            <a:r>
              <a:rPr lang="en-US" sz="2400" dirty="0" err="1" smtClean="0"/>
              <a:t>tapi</a:t>
            </a:r>
            <a:r>
              <a:rPr lang="en-US" sz="2400" dirty="0" smtClean="0"/>
              <a:t> </a:t>
            </a:r>
            <a:r>
              <a:rPr lang="en-US" sz="2400" dirty="0" err="1" smtClean="0"/>
              <a:t>menyewa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pihak</a:t>
            </a:r>
            <a:r>
              <a:rPr lang="en-US" sz="2400" dirty="0" smtClean="0"/>
              <a:t> lain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kemudian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menyewakannya</a:t>
            </a:r>
            <a:r>
              <a:rPr lang="en-US" sz="2400" dirty="0" smtClean="0"/>
              <a:t> </a:t>
            </a:r>
            <a:r>
              <a:rPr lang="en-US" sz="2400" dirty="0" err="1" smtClean="0"/>
              <a:t>lagi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 yang 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dibolehkan</a:t>
            </a:r>
            <a:r>
              <a:rPr lang="en-US" sz="2400" dirty="0" smtClean="0"/>
              <a:t>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tidak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ada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kaitan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 </a:t>
            </a:r>
            <a:r>
              <a:rPr lang="en-US" sz="2400" dirty="0" err="1" smtClean="0"/>
              <a:t>pertama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</a:t>
            </a:r>
            <a:r>
              <a:rPr lang="en-US" sz="2400" dirty="0" err="1" smtClean="0"/>
              <a:t>kedua</a:t>
            </a:r>
            <a:r>
              <a:rPr lang="en-US" sz="2400" dirty="0" smtClean="0"/>
              <a:t>.</a:t>
            </a:r>
          </a:p>
          <a:p>
            <a:pPr lvl="1">
              <a:defRPr/>
            </a:pPr>
            <a:endParaRPr lang="en-US" sz="2400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502D3D-4216-4AA1-8A05-1BCB9A9EC3A1}" type="slidenum">
              <a:rPr lang="en-US" smtClean="0"/>
              <a:pPr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276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IJARAH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idx="1"/>
          </p:nvPr>
        </p:nvSpPr>
        <p:spPr>
          <a:xfrm>
            <a:off x="827584" y="1100628"/>
            <a:ext cx="7516316" cy="52807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Feature</a:t>
            </a:r>
          </a:p>
          <a:p>
            <a:pPr lvl="1" algn="just"/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menyalurkan</a:t>
            </a:r>
            <a:r>
              <a:rPr lang="en-US" sz="2800" dirty="0" smtClean="0"/>
              <a:t> </a:t>
            </a:r>
            <a:r>
              <a:rPr lang="en-US" sz="2800" dirty="0" err="1" smtClean="0"/>
              <a:t>pembiayaan</a:t>
            </a:r>
            <a:r>
              <a:rPr lang="en-US" sz="2800" dirty="0" smtClean="0"/>
              <a:t> </a:t>
            </a:r>
            <a:r>
              <a:rPr lang="en-US" sz="2800" dirty="0" err="1" smtClean="0"/>
              <a:t>berdasarkan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akad</a:t>
            </a:r>
            <a:r>
              <a:rPr lang="en-US" sz="2800" dirty="0" smtClean="0"/>
              <a:t> </a:t>
            </a:r>
            <a:r>
              <a:rPr lang="en-US" sz="2800" dirty="0" err="1" smtClean="0"/>
              <a:t>ijarah</a:t>
            </a:r>
            <a:r>
              <a:rPr lang="en-US" sz="2800" dirty="0" smtClean="0"/>
              <a:t>, </a:t>
            </a:r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dua</a:t>
            </a:r>
            <a:r>
              <a:rPr lang="en-US" sz="2800" dirty="0" smtClean="0"/>
              <a:t> </a:t>
            </a:r>
            <a:r>
              <a:rPr lang="en-US" sz="2800" dirty="0" err="1" smtClean="0"/>
              <a:t>kategori</a:t>
            </a:r>
            <a:r>
              <a:rPr lang="en-US" sz="2800" dirty="0" smtClean="0"/>
              <a:t> </a:t>
            </a:r>
            <a:r>
              <a:rPr lang="en-US" sz="2800" dirty="0" err="1" smtClean="0"/>
              <a:t>besar</a:t>
            </a:r>
            <a:endParaRPr lang="en-US" sz="2800" dirty="0" smtClean="0"/>
          </a:p>
          <a:p>
            <a:pPr lvl="2"/>
            <a:r>
              <a:rPr lang="en-US" sz="2800" b="1" dirty="0" err="1" smtClean="0">
                <a:solidFill>
                  <a:srgbClr val="FF0000"/>
                </a:solidFill>
              </a:rPr>
              <a:t>Ijarah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Manfaat</a:t>
            </a:r>
            <a:r>
              <a:rPr lang="id-ID" sz="2800" b="1" dirty="0" smtClean="0">
                <a:solidFill>
                  <a:srgbClr val="FF0000"/>
                </a:solidFill>
              </a:rPr>
              <a:t> (Barang)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lvl="3"/>
            <a:r>
              <a:rPr lang="en-US" sz="2800" dirty="0" err="1" smtClean="0"/>
              <a:t>Ijarah</a:t>
            </a:r>
            <a:r>
              <a:rPr lang="en-US" sz="2800" dirty="0" smtClean="0"/>
              <a:t> </a:t>
            </a:r>
          </a:p>
          <a:p>
            <a:pPr lvl="3"/>
            <a:r>
              <a:rPr lang="en-US" sz="2800" dirty="0" err="1" smtClean="0"/>
              <a:t>Ijarah</a:t>
            </a:r>
            <a:r>
              <a:rPr lang="en-US" sz="2800" dirty="0" smtClean="0"/>
              <a:t> </a:t>
            </a:r>
            <a:r>
              <a:rPr lang="en-US" sz="2800" dirty="0" err="1" smtClean="0"/>
              <a:t>Muntahia</a:t>
            </a:r>
            <a:r>
              <a:rPr lang="en-US" sz="2800" dirty="0" smtClean="0"/>
              <a:t> </a:t>
            </a:r>
            <a:r>
              <a:rPr lang="en-US" sz="2800" dirty="0" err="1" smtClean="0"/>
              <a:t>Bittamlik</a:t>
            </a:r>
            <a:endParaRPr lang="en-US" sz="2800" dirty="0" smtClean="0"/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sz="2800" b="1" dirty="0" err="1" smtClean="0">
                <a:solidFill>
                  <a:srgbClr val="FF0000"/>
                </a:solidFill>
              </a:rPr>
              <a:t>Ijarah</a:t>
            </a:r>
            <a:r>
              <a:rPr lang="en-US" sz="2800" b="1" dirty="0" smtClean="0">
                <a:solidFill>
                  <a:srgbClr val="FF0000"/>
                </a:solidFill>
              </a:rPr>
              <a:t> Amal</a:t>
            </a:r>
            <a:r>
              <a:rPr lang="id-ID" sz="2800" b="1" dirty="0" smtClean="0">
                <a:solidFill>
                  <a:srgbClr val="FF0000"/>
                </a:solidFill>
              </a:rPr>
              <a:t> (Kerja)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lvl="3"/>
            <a:r>
              <a:rPr lang="en-US" sz="2800" dirty="0" err="1" smtClean="0"/>
              <a:t>Pendidikan</a:t>
            </a:r>
            <a:endParaRPr lang="en-US" sz="2800" dirty="0" smtClean="0"/>
          </a:p>
          <a:p>
            <a:pPr lvl="3"/>
            <a:r>
              <a:rPr lang="en-US" sz="2800" dirty="0" err="1" smtClean="0"/>
              <a:t>Kesehatan</a:t>
            </a:r>
            <a:endParaRPr lang="en-US" sz="2800" dirty="0" smtClean="0"/>
          </a:p>
          <a:p>
            <a:pPr lvl="3"/>
            <a:r>
              <a:rPr lang="en-US" sz="2800" dirty="0" err="1" smtClean="0"/>
              <a:t>Jasa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A10DF3-D608-4372-A1D3-67D910168E59}" type="slidenum">
              <a:rPr lang="en-US" smtClean="0"/>
              <a:pPr/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0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mtClean="0"/>
              <a:t>IJARAH</a:t>
            </a:r>
          </a:p>
        </p:txBody>
      </p:sp>
      <p:sp>
        <p:nvSpPr>
          <p:cNvPr id="28675" name="Rectangle 4"/>
          <p:cNvSpPr>
            <a:spLocks noGrp="1" noChangeArrowheads="1"/>
          </p:cNvSpPr>
          <p:nvPr>
            <p:ph idx="1"/>
          </p:nvPr>
        </p:nvSpPr>
        <p:spPr>
          <a:xfrm>
            <a:off x="827584" y="1100628"/>
            <a:ext cx="7516316" cy="520869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Ijarah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Manfaat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id-ID" sz="2400" dirty="0" smtClean="0"/>
              <a:t>Pembiayaan </a:t>
            </a:r>
            <a:r>
              <a:rPr lang="en-US" sz="2400" dirty="0" err="1" smtClean="0"/>
              <a:t>Ijarah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bank </a:t>
            </a:r>
            <a:r>
              <a:rPr lang="id-ID" sz="2400" dirty="0" smtClean="0"/>
              <a:t>pada prinsipnya didasarkan pada</a:t>
            </a:r>
            <a:r>
              <a:rPr lang="en-US" sz="2400" dirty="0" smtClean="0"/>
              <a:t> operating </a:t>
            </a:r>
            <a:r>
              <a:rPr lang="en-US" sz="2400" dirty="0" err="1" smtClean="0"/>
              <a:t>Ijarah</a:t>
            </a:r>
            <a:r>
              <a:rPr lang="en-US" sz="2400" dirty="0" smtClean="0"/>
              <a:t>, </a:t>
            </a:r>
            <a:r>
              <a:rPr lang="en-US" sz="2400" b="1" dirty="0" err="1" smtClean="0">
                <a:solidFill>
                  <a:srgbClr val="FF0000"/>
                </a:solidFill>
              </a:rPr>
              <a:t>bukan</a:t>
            </a:r>
            <a:r>
              <a:rPr lang="en-US" sz="2400" dirty="0" smtClean="0"/>
              <a:t> </a:t>
            </a:r>
            <a:r>
              <a:rPr lang="en-US" sz="2400" b="1" i="1" dirty="0" smtClean="0">
                <a:solidFill>
                  <a:srgbClr val="0000CC"/>
                </a:solidFill>
              </a:rPr>
              <a:t>financial lease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b="1" i="1" dirty="0" smtClean="0">
                <a:solidFill>
                  <a:srgbClr val="0000CC"/>
                </a:solidFill>
              </a:rPr>
              <a:t>capital lease</a:t>
            </a:r>
            <a:r>
              <a:rPr lang="en-US" sz="2400" dirty="0" smtClean="0"/>
              <a:t>. </a:t>
            </a:r>
            <a:r>
              <a:rPr lang="en-US" sz="2400" dirty="0" err="1" smtClean="0"/>
              <a:t>Artinya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pemilik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/asset bank </a:t>
            </a:r>
            <a:r>
              <a:rPr lang="en-US" sz="2400" dirty="0" err="1" smtClean="0"/>
              <a:t>bertanggungjawab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pemeliharaan</a:t>
            </a:r>
            <a:r>
              <a:rPr lang="en-US" sz="2400" dirty="0" smtClean="0"/>
              <a:t> asset yang </a:t>
            </a:r>
            <a:r>
              <a:rPr lang="en-US" sz="2400" dirty="0" err="1" smtClean="0"/>
              <a:t>disewa</a:t>
            </a:r>
            <a:r>
              <a:rPr lang="en-US" sz="2400" dirty="0" smtClean="0"/>
              <a:t>.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ijarah</a:t>
            </a:r>
            <a:r>
              <a:rPr lang="en-US" sz="2400" dirty="0" smtClean="0"/>
              <a:t> bank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opsi</a:t>
            </a:r>
            <a:r>
              <a:rPr lang="en-US" sz="2400" dirty="0" smtClean="0"/>
              <a:t> </a:t>
            </a:r>
            <a:r>
              <a:rPr lang="en-US" sz="2400" dirty="0" err="1" smtClean="0"/>
              <a:t>bagi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disewanya</a:t>
            </a:r>
            <a:r>
              <a:rPr lang="en-US" sz="2400" dirty="0" smtClean="0"/>
              <a:t>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dimungkinkan</a:t>
            </a:r>
            <a:r>
              <a:rPr lang="en-US" sz="2400" dirty="0" smtClean="0"/>
              <a:t> </a:t>
            </a:r>
            <a:r>
              <a:rPr lang="en-US" sz="2400" dirty="0" err="1" smtClean="0"/>
              <a:t>apabila</a:t>
            </a:r>
            <a:r>
              <a:rPr lang="en-US" sz="2400" dirty="0" smtClean="0"/>
              <a:t> bank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obyek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.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dikenal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nama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Ijarah</a:t>
            </a:r>
            <a:r>
              <a:rPr lang="en-US" sz="2400" b="1" dirty="0" smtClean="0">
                <a:solidFill>
                  <a:srgbClr val="0000CC"/>
                </a:solidFill>
              </a:rPr>
              <a:t> al </a:t>
            </a:r>
            <a:r>
              <a:rPr lang="en-US" sz="2400" b="1" dirty="0" err="1" smtClean="0">
                <a:solidFill>
                  <a:srgbClr val="0000CC"/>
                </a:solidFill>
              </a:rPr>
              <a:t>Muntahiyyah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Bittamlik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Ijarah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wal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Iqtina</a:t>
            </a:r>
            <a:endParaRPr lang="en-US" sz="2400" b="1" dirty="0" smtClean="0">
              <a:solidFill>
                <a:srgbClr val="0000CC"/>
              </a:solidFill>
            </a:endParaRP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Ijarah</a:t>
            </a:r>
            <a:r>
              <a:rPr lang="en-US" sz="2400" dirty="0" smtClean="0"/>
              <a:t> </a:t>
            </a:r>
            <a:r>
              <a:rPr lang="en-US" sz="2400" dirty="0" err="1" smtClean="0"/>
              <a:t>Muntahiyyah</a:t>
            </a:r>
            <a:r>
              <a:rPr lang="en-US" sz="2400" dirty="0" smtClean="0"/>
              <a:t> </a:t>
            </a:r>
            <a:r>
              <a:rPr lang="en-US" sz="2400" dirty="0" err="1" smtClean="0"/>
              <a:t>Bittamlik</a:t>
            </a:r>
            <a:r>
              <a:rPr lang="en-US" sz="2400" dirty="0" smtClean="0"/>
              <a:t> 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dasarnya</a:t>
            </a:r>
            <a:r>
              <a:rPr lang="en-US" sz="2400" dirty="0" smtClean="0"/>
              <a:t> </a:t>
            </a:r>
            <a:r>
              <a:rPr lang="en-US" sz="2400" dirty="0" err="1" smtClean="0"/>
              <a:t>terdiri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.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janji</a:t>
            </a:r>
            <a:r>
              <a:rPr lang="en-US" sz="2400" dirty="0" smtClean="0"/>
              <a:t> (</a:t>
            </a:r>
            <a:r>
              <a:rPr lang="en-US" sz="2400" b="1" dirty="0" err="1" smtClean="0">
                <a:solidFill>
                  <a:srgbClr val="0000CC"/>
                </a:solidFill>
              </a:rPr>
              <a:t>opsi</a:t>
            </a:r>
            <a:r>
              <a:rPr lang="en-US" sz="2400" dirty="0" smtClean="0"/>
              <a:t>) </a:t>
            </a:r>
            <a:r>
              <a:rPr lang="en-US" sz="2400" dirty="0" err="1" smtClean="0"/>
              <a:t>pemilikan</a:t>
            </a:r>
            <a:r>
              <a:rPr lang="en-US" sz="2400" dirty="0" smtClean="0"/>
              <a:t>. </a:t>
            </a:r>
            <a:r>
              <a:rPr lang="en-US" sz="2400" dirty="0" err="1" smtClean="0"/>
              <a:t>Kepemilikan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</a:t>
            </a:r>
            <a:r>
              <a:rPr lang="en-US" sz="2400" dirty="0" err="1" smtClean="0"/>
              <a:t>sewa</a:t>
            </a:r>
            <a:r>
              <a:rPr lang="en-US" sz="2400" dirty="0" smtClean="0"/>
              <a:t> </a:t>
            </a:r>
            <a:r>
              <a:rPr lang="en-US" sz="2400" dirty="0" err="1" smtClean="0"/>
              <a:t>belum</a:t>
            </a:r>
            <a:r>
              <a:rPr lang="en-US" sz="2400" dirty="0" smtClean="0"/>
              <a:t> </a:t>
            </a:r>
            <a:r>
              <a:rPr lang="en-US" sz="2400" dirty="0" err="1" smtClean="0"/>
              <a:t>berakhir</a:t>
            </a:r>
            <a:r>
              <a:rPr lang="en-US" sz="2400" dirty="0" smtClean="0"/>
              <a:t>. 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4D51E9-AC82-4325-9BE6-B236F39D26C2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7584" y="260648"/>
            <a:ext cx="2514600" cy="584775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d-ID" sz="3200" dirty="0" smtClean="0">
                <a:solidFill>
                  <a:schemeClr val="bg1"/>
                </a:solidFill>
              </a:rPr>
              <a:t>  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6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IJARAH</a:t>
            </a:r>
            <a:endParaRPr lang="en-US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660332" cy="52807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id-ID" sz="3400" dirty="0">
                <a:solidFill>
                  <a:srgbClr val="FF0000"/>
                </a:solidFill>
              </a:rPr>
              <a:t>I</a:t>
            </a:r>
            <a:r>
              <a:rPr lang="en-US" sz="3400" dirty="0" err="1" smtClean="0">
                <a:solidFill>
                  <a:srgbClr val="FF0000"/>
                </a:solidFill>
              </a:rPr>
              <a:t>jarah</a:t>
            </a:r>
            <a:r>
              <a:rPr lang="en-US" sz="3400" dirty="0" smtClean="0">
                <a:solidFill>
                  <a:srgbClr val="FF0000"/>
                </a:solidFill>
              </a:rPr>
              <a:t> </a:t>
            </a:r>
            <a:r>
              <a:rPr lang="en-US" sz="3400" dirty="0" err="1" smtClean="0">
                <a:solidFill>
                  <a:srgbClr val="FF0000"/>
                </a:solidFill>
              </a:rPr>
              <a:t>Multijasa</a:t>
            </a:r>
            <a:endParaRPr lang="en-US" sz="3400" dirty="0" smtClean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3400" dirty="0" err="1" smtClean="0"/>
              <a:t>Definisi</a:t>
            </a:r>
            <a:endParaRPr lang="en-US" sz="3400" dirty="0" smtClean="0"/>
          </a:p>
          <a:p>
            <a:pPr lvl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3400" dirty="0" err="1" smtClean="0"/>
              <a:t>Adalah</a:t>
            </a:r>
            <a:r>
              <a:rPr lang="id-ID" sz="3400" dirty="0" smtClean="0"/>
              <a:t> pembiayaan</a:t>
            </a:r>
            <a:r>
              <a:rPr lang="en-US" sz="3400" dirty="0" smtClean="0"/>
              <a:t> </a:t>
            </a:r>
            <a:r>
              <a:rPr lang="en-US" sz="3400" dirty="0" err="1" smtClean="0"/>
              <a:t>Ijarah</a:t>
            </a:r>
            <a:r>
              <a:rPr lang="en-US" sz="3400" dirty="0" smtClean="0"/>
              <a:t> yang </a:t>
            </a:r>
            <a:r>
              <a:rPr lang="en-US" sz="3400" dirty="0" err="1" smtClean="0"/>
              <a:t>dilaksanakan</a:t>
            </a:r>
            <a:r>
              <a:rPr lang="en-US" sz="3400" dirty="0" smtClean="0"/>
              <a:t> </a:t>
            </a:r>
            <a:r>
              <a:rPr lang="en-US" sz="3400" dirty="0" err="1" smtClean="0"/>
              <a:t>berdasarkan</a:t>
            </a:r>
            <a:r>
              <a:rPr lang="en-US" sz="3400" dirty="0" smtClean="0"/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ijarah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‘amal</a:t>
            </a:r>
            <a:r>
              <a:rPr lang="en-US" sz="3400" dirty="0" smtClean="0">
                <a:solidFill>
                  <a:srgbClr val="FF0000"/>
                </a:solidFill>
              </a:rPr>
              <a:t>, </a:t>
            </a:r>
            <a:r>
              <a:rPr lang="en-US" sz="3400" dirty="0" err="1" smtClean="0"/>
              <a:t>yaitu</a:t>
            </a:r>
            <a:r>
              <a:rPr lang="en-US" sz="3400" dirty="0" smtClean="0"/>
              <a:t> </a:t>
            </a:r>
            <a:r>
              <a:rPr lang="en-US" sz="3400" dirty="0" err="1" smtClean="0"/>
              <a:t>Ijarah</a:t>
            </a:r>
            <a:r>
              <a:rPr lang="en-US" sz="3400" dirty="0" smtClean="0"/>
              <a:t> </a:t>
            </a:r>
            <a:r>
              <a:rPr lang="en-US" sz="3400" dirty="0" err="1" smtClean="0"/>
              <a:t>atas</a:t>
            </a:r>
            <a:r>
              <a:rPr lang="en-US" sz="3400" dirty="0" smtClean="0"/>
              <a:t> </a:t>
            </a:r>
            <a:r>
              <a:rPr lang="en-US" sz="3400" dirty="0" err="1" smtClean="0"/>
              <a:t>jasa</a:t>
            </a:r>
            <a:r>
              <a:rPr lang="en-US" sz="3400" dirty="0" smtClean="0"/>
              <a:t> yang </a:t>
            </a:r>
            <a:r>
              <a:rPr lang="en-US" sz="3400" dirty="0" err="1" smtClean="0"/>
              <a:t>diberikan</a:t>
            </a:r>
            <a:r>
              <a:rPr lang="en-US" sz="3400" dirty="0" smtClean="0"/>
              <a:t> </a:t>
            </a:r>
            <a:r>
              <a:rPr lang="en-US" sz="3400" dirty="0" err="1" smtClean="0"/>
              <a:t>selain</a:t>
            </a:r>
            <a:r>
              <a:rPr lang="en-US" sz="3400" dirty="0" smtClean="0"/>
              <a:t> </a:t>
            </a:r>
            <a:r>
              <a:rPr lang="en-US" sz="3400" dirty="0" err="1" smtClean="0"/>
              <a:t>atas</a:t>
            </a:r>
            <a:r>
              <a:rPr lang="en-US" sz="3400" dirty="0" smtClean="0"/>
              <a:t> </a:t>
            </a:r>
            <a:r>
              <a:rPr lang="en-US" sz="3400" dirty="0" err="1" smtClean="0"/>
              <a:t>jasa</a:t>
            </a:r>
            <a:r>
              <a:rPr lang="en-US" sz="3400" dirty="0" smtClean="0"/>
              <a:t> </a:t>
            </a:r>
            <a:r>
              <a:rPr lang="en-US" sz="3400" dirty="0" err="1" smtClean="0"/>
              <a:t>pemanfaatan</a:t>
            </a:r>
            <a:r>
              <a:rPr lang="en-US" sz="3400" dirty="0" smtClean="0"/>
              <a:t> </a:t>
            </a:r>
            <a:r>
              <a:rPr lang="en-US" sz="3400" dirty="0" err="1" smtClean="0"/>
              <a:t>manfaat</a:t>
            </a:r>
            <a:r>
              <a:rPr lang="en-US" sz="3400" dirty="0" smtClean="0"/>
              <a:t> </a:t>
            </a:r>
            <a:r>
              <a:rPr lang="en-US" sz="3400" dirty="0" err="1" smtClean="0"/>
              <a:t>barang</a:t>
            </a:r>
            <a:r>
              <a:rPr lang="en-US" sz="3400" dirty="0" smtClean="0"/>
              <a:t>.</a:t>
            </a: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3400" dirty="0" smtClean="0"/>
              <a:t>Feature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3400" dirty="0" err="1" smtClean="0"/>
              <a:t>Dalam</a:t>
            </a:r>
            <a:r>
              <a:rPr lang="en-US" sz="3400" dirty="0" smtClean="0"/>
              <a:t> </a:t>
            </a:r>
            <a:r>
              <a:rPr lang="en-US" sz="3400" dirty="0" err="1" smtClean="0"/>
              <a:t>perbankan</a:t>
            </a:r>
            <a:r>
              <a:rPr lang="en-US" sz="3400" dirty="0" smtClean="0"/>
              <a:t> syariah </a:t>
            </a:r>
            <a:r>
              <a:rPr lang="en-US" sz="3400" b="1" dirty="0" err="1" smtClean="0"/>
              <a:t>ijarah</a:t>
            </a:r>
            <a:r>
              <a:rPr lang="en-US" sz="3400" b="1" dirty="0" smtClean="0"/>
              <a:t> amal </a:t>
            </a:r>
            <a:r>
              <a:rPr lang="en-US" sz="3400" dirty="0" err="1" smtClean="0"/>
              <a:t>diterapkan</a:t>
            </a:r>
            <a:r>
              <a:rPr lang="en-US" sz="3400" dirty="0" smtClean="0"/>
              <a:t> </a:t>
            </a:r>
            <a:r>
              <a:rPr lang="en-US" sz="3400" dirty="0" err="1" smtClean="0"/>
              <a:t>untuk</a:t>
            </a:r>
            <a:r>
              <a:rPr lang="en-US" sz="3400" dirty="0" smtClean="0"/>
              <a:t> </a:t>
            </a:r>
            <a:r>
              <a:rPr lang="en-US" sz="3400" dirty="0" err="1" smtClean="0"/>
              <a:t>pembiayaan</a:t>
            </a:r>
            <a:r>
              <a:rPr lang="en-US" sz="3400" dirty="0" smtClean="0"/>
              <a:t> </a:t>
            </a:r>
            <a:r>
              <a:rPr lang="en-US" sz="3400" dirty="0" err="1" smtClean="0"/>
              <a:t>jasa</a:t>
            </a:r>
            <a:r>
              <a:rPr lang="en-US" sz="3400" dirty="0" smtClean="0"/>
              <a:t>/</a:t>
            </a:r>
            <a:r>
              <a:rPr lang="en-US" sz="3400" dirty="0" err="1" smtClean="0"/>
              <a:t>manfaat</a:t>
            </a:r>
            <a:r>
              <a:rPr lang="en-US" sz="3400" dirty="0" smtClean="0"/>
              <a:t> </a:t>
            </a:r>
            <a:r>
              <a:rPr lang="en-US" sz="3400" dirty="0" err="1" smtClean="0"/>
              <a:t>kesehatan</a:t>
            </a:r>
            <a:r>
              <a:rPr lang="en-US" sz="3400" dirty="0" smtClean="0"/>
              <a:t>, </a:t>
            </a:r>
            <a:r>
              <a:rPr lang="en-US" sz="3400" dirty="0" err="1" smtClean="0"/>
              <a:t>pendidikan</a:t>
            </a:r>
            <a:r>
              <a:rPr lang="en-US" sz="3400" dirty="0" smtClean="0"/>
              <a:t> </a:t>
            </a:r>
            <a:r>
              <a:rPr lang="en-US" sz="3400" dirty="0" err="1" smtClean="0"/>
              <a:t>dan</a:t>
            </a:r>
            <a:r>
              <a:rPr lang="en-US" sz="3400" dirty="0" smtClean="0"/>
              <a:t> lain-lain, </a:t>
            </a:r>
            <a:r>
              <a:rPr lang="en-US" sz="3400" dirty="0" err="1" smtClean="0"/>
              <a:t>termasuk</a:t>
            </a:r>
            <a:r>
              <a:rPr lang="en-US" sz="3400" dirty="0" smtClean="0"/>
              <a:t> </a:t>
            </a:r>
            <a:r>
              <a:rPr lang="en-US" sz="3400" dirty="0" err="1" smtClean="0"/>
              <a:t>di</a:t>
            </a:r>
            <a:r>
              <a:rPr lang="en-US" sz="3400" dirty="0" smtClean="0"/>
              <a:t> </a:t>
            </a:r>
            <a:r>
              <a:rPr lang="en-US" sz="3400" dirty="0" err="1" smtClean="0"/>
              <a:t>dalamnya</a:t>
            </a:r>
            <a:r>
              <a:rPr lang="en-US" sz="3400" dirty="0" smtClean="0"/>
              <a:t> </a:t>
            </a:r>
            <a:r>
              <a:rPr lang="en-US" sz="3400" dirty="0" err="1" smtClean="0"/>
              <a:t>pembiayaan</a:t>
            </a:r>
            <a:r>
              <a:rPr lang="en-US" sz="3400" dirty="0" smtClean="0"/>
              <a:t> </a:t>
            </a:r>
            <a:r>
              <a:rPr lang="en-US" sz="3400" dirty="0" err="1" smtClean="0"/>
              <a:t>untuk</a:t>
            </a:r>
            <a:r>
              <a:rPr lang="en-US" sz="3400" dirty="0" smtClean="0"/>
              <a:t> </a:t>
            </a:r>
            <a:r>
              <a:rPr lang="en-US" sz="3400" dirty="0" err="1" smtClean="0"/>
              <a:t>perjalanan</a:t>
            </a:r>
            <a:r>
              <a:rPr lang="en-US" sz="3400" dirty="0" smtClean="0"/>
              <a:t> </a:t>
            </a:r>
            <a:r>
              <a:rPr lang="en-US" sz="3400" dirty="0" err="1" smtClean="0"/>
              <a:t>wisata</a:t>
            </a:r>
            <a:r>
              <a:rPr lang="en-US" sz="3400" dirty="0" smtClean="0"/>
              <a:t> </a:t>
            </a:r>
            <a:r>
              <a:rPr lang="en-US" sz="3400" dirty="0" err="1" smtClean="0"/>
              <a:t>keagamaan</a:t>
            </a:r>
            <a:r>
              <a:rPr lang="en-US" sz="3400" dirty="0" smtClean="0"/>
              <a:t> (</a:t>
            </a:r>
            <a:r>
              <a:rPr lang="en-US" sz="3400" dirty="0" err="1" smtClean="0"/>
              <a:t>umroh</a:t>
            </a:r>
            <a:r>
              <a:rPr lang="en-US" sz="3400" dirty="0" smtClean="0"/>
              <a:t>)</a:t>
            </a:r>
            <a:endParaRPr lang="id-ID" sz="3400" dirty="0" smtClean="0"/>
          </a:p>
          <a:p>
            <a:pPr lvl="1">
              <a:lnSpc>
                <a:spcPct val="110000"/>
              </a:lnSpc>
              <a:spcBef>
                <a:spcPts val="600"/>
              </a:spcBef>
              <a:defRPr/>
            </a:pPr>
            <a:r>
              <a:rPr lang="id-ID" sz="3400" dirty="0" smtClean="0"/>
              <a:t>Bank membeli paket jasa tersebut secara tunai dan nasabah membayar kepada bank secara berkala/cicilan</a:t>
            </a:r>
            <a:endParaRPr lang="en-US" sz="3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023443-04BE-4A3C-9856-63DAFE86AED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400800" y="8677"/>
            <a:ext cx="2743200" cy="584775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0133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3600" dirty="0" smtClean="0"/>
              <a:t>IJARAH:</a:t>
            </a:r>
            <a:br>
              <a:rPr lang="en-US" sz="3600" dirty="0" smtClean="0"/>
            </a:br>
            <a:r>
              <a:rPr lang="en-US" sz="3600" dirty="0" err="1" smtClean="0"/>
              <a:t>Praktek</a:t>
            </a:r>
            <a:r>
              <a:rPr lang="en-US" sz="3600" dirty="0" smtClean="0"/>
              <a:t> </a:t>
            </a:r>
            <a:r>
              <a:rPr lang="en-US" sz="3600" dirty="0" err="1" smtClean="0"/>
              <a:t>Perbankan</a:t>
            </a:r>
            <a:endParaRPr lang="en-US" sz="3600" dirty="0" smtClean="0"/>
          </a:p>
        </p:txBody>
      </p:sp>
      <p:sp>
        <p:nvSpPr>
          <p:cNvPr id="337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FCBEF1-6ECF-497A-88CC-9031FDFC7042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981200" y="2209800"/>
            <a:ext cx="2133600" cy="58896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/>
              <a:t>BANK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057400" y="5105400"/>
            <a:ext cx="2514600" cy="5889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/>
              <a:t>NASABAH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6477000" y="2438400"/>
            <a:ext cx="1905000" cy="588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/>
              <a:t>PIHAK III</a:t>
            </a:r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 flipV="1">
            <a:off x="4038600" y="2895600"/>
            <a:ext cx="0" cy="20574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4267200" y="2743200"/>
            <a:ext cx="2133600" cy="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 flipV="1">
            <a:off x="3352800" y="2895600"/>
            <a:ext cx="0" cy="19812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3870325" y="3389313"/>
            <a:ext cx="1339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2. sewakan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5089525" y="2246313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1. beli/sewa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2895600" y="3810000"/>
            <a:ext cx="1009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3. bayar</a:t>
            </a:r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 flipV="1">
            <a:off x="2743200" y="2895600"/>
            <a:ext cx="0" cy="19812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1676400" y="3810000"/>
            <a:ext cx="85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4. Jual</a:t>
            </a:r>
          </a:p>
          <a:p>
            <a:r>
              <a:rPr lang="en-US"/>
              <a:t>(IBM)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6057900" y="6093296"/>
            <a:ext cx="2743200" cy="584775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0614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nimBg="1"/>
      <p:bldP spid="53255" grpId="0" animBg="1"/>
      <p:bldP spid="53256" grpId="0" animBg="1"/>
      <p:bldP spid="53257" grpId="0" autoUpdateAnimBg="0"/>
      <p:bldP spid="53258" grpId="0" autoUpdateAnimBg="0"/>
      <p:bldP spid="53259" grpId="0" autoUpdateAnimBg="0"/>
      <p:bldP spid="53260" grpId="0" animBg="1"/>
      <p:bldP spid="53261" grpId="0" autoUpdateAnimBg="0"/>
      <p:bldP spid="15" grpId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MUDHARABAH</a:t>
            </a:r>
          </a:p>
        </p:txBody>
      </p:sp>
      <p:sp>
        <p:nvSpPr>
          <p:cNvPr id="34819" name="Rectangle 5"/>
          <p:cNvSpPr>
            <a:spLocks noGrp="1" noChangeArrowheads="1"/>
          </p:cNvSpPr>
          <p:nvPr>
            <p:ph idx="1"/>
          </p:nvPr>
        </p:nvSpPr>
        <p:spPr>
          <a:xfrm>
            <a:off x="971600" y="1196752"/>
            <a:ext cx="7376924" cy="5236033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</a:pPr>
            <a:r>
              <a:rPr lang="en-US" sz="2400" dirty="0" err="1" smtClean="0"/>
              <a:t>Definisi</a:t>
            </a:r>
            <a:endParaRPr lang="en-US" sz="24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err="1" smtClean="0"/>
              <a:t>Pembiayaan</a:t>
            </a:r>
            <a:r>
              <a:rPr lang="en-US" sz="2400" dirty="0" smtClean="0"/>
              <a:t> </a:t>
            </a:r>
            <a:r>
              <a:rPr lang="en-US" sz="2400" dirty="0" err="1" smtClean="0"/>
              <a:t>Mudharabah</a:t>
            </a:r>
            <a:r>
              <a:rPr lang="en-US" sz="2400" dirty="0" smtClean="0"/>
              <a:t> </a:t>
            </a:r>
            <a:r>
              <a:rPr lang="en-US" sz="2400" dirty="0" err="1" smtClean="0"/>
              <a:t>menempatkan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0000CC"/>
                </a:solidFill>
              </a:rPr>
              <a:t>bank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Sahibul</a:t>
            </a:r>
            <a:r>
              <a:rPr lang="en-US" sz="2400" b="1" dirty="0" smtClean="0">
                <a:solidFill>
                  <a:srgbClr val="0000CC"/>
                </a:solidFill>
              </a:rPr>
              <a:t> Mal </a:t>
            </a:r>
            <a:r>
              <a:rPr lang="en-US" sz="2400" dirty="0" smtClean="0"/>
              <a:t>yang </a:t>
            </a:r>
            <a:r>
              <a:rPr lang="en-US" sz="2400" dirty="0" err="1" smtClean="0"/>
              <a:t>menyediakan</a:t>
            </a:r>
            <a:r>
              <a:rPr lang="en-US" sz="2400" dirty="0" smtClean="0"/>
              <a:t> </a:t>
            </a:r>
            <a:r>
              <a:rPr lang="en-US" sz="2400" dirty="0" err="1" smtClean="0"/>
              <a:t>dana</a:t>
            </a:r>
            <a:r>
              <a:rPr lang="en-US" sz="2400" dirty="0" smtClean="0"/>
              <a:t>/modal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sebaga</a:t>
            </a:r>
            <a:r>
              <a:rPr lang="en-US" sz="2400" b="1" dirty="0" err="1" smtClean="0">
                <a:solidFill>
                  <a:srgbClr val="0000CC"/>
                </a:solidFill>
              </a:rPr>
              <a:t>i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Mudharib</a:t>
            </a:r>
            <a:r>
              <a:rPr lang="en-US" sz="2400" dirty="0" smtClean="0"/>
              <a:t>/</a:t>
            </a:r>
            <a:r>
              <a:rPr lang="en-US" sz="2400" dirty="0" err="1" smtClean="0"/>
              <a:t>pengelola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. </a:t>
            </a:r>
            <a:endParaRPr lang="id-ID" sz="2400" dirty="0" smtClean="0"/>
          </a:p>
          <a:p>
            <a:pPr eaLnBrk="1" hangingPunct="1">
              <a:spcBef>
                <a:spcPts val="600"/>
              </a:spcBef>
            </a:pPr>
            <a:endParaRPr lang="id-ID" sz="2400" dirty="0"/>
          </a:p>
          <a:p>
            <a:pPr eaLnBrk="1" hangingPunct="1">
              <a:spcBef>
                <a:spcPts val="600"/>
              </a:spcBef>
            </a:pPr>
            <a:r>
              <a:rPr lang="en-US" sz="2400" dirty="0" smtClean="0"/>
              <a:t>Feature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fiqih</a:t>
            </a:r>
            <a:r>
              <a:rPr lang="en-US" sz="2400" dirty="0" smtClean="0"/>
              <a:t> </a:t>
            </a:r>
            <a:r>
              <a:rPr lang="en-US" sz="2400" dirty="0" err="1" smtClean="0"/>
              <a:t>klasik</a:t>
            </a:r>
            <a:r>
              <a:rPr lang="en-US" sz="2400" dirty="0" smtClean="0"/>
              <a:t>, yang </a:t>
            </a:r>
            <a:r>
              <a:rPr lang="en-US" sz="2400" dirty="0" err="1" smtClean="0"/>
              <a:t>dibagikan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keduanya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keuntungan</a:t>
            </a:r>
            <a:r>
              <a:rPr lang="en-US" sz="2400" dirty="0" smtClean="0"/>
              <a:t>,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pendapatan</a:t>
            </a:r>
            <a:r>
              <a:rPr lang="en-US" sz="2400" dirty="0" smtClean="0"/>
              <a:t> </a:t>
            </a:r>
            <a:r>
              <a:rPr lang="en-US" sz="2400" dirty="0" err="1" smtClean="0"/>
              <a:t>dikurangi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biaya-biaya</a:t>
            </a:r>
            <a:r>
              <a:rPr lang="en-US" sz="2400" dirty="0" smtClean="0"/>
              <a:t>.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perbankan</a:t>
            </a:r>
            <a:r>
              <a:rPr lang="en-US" sz="2400" dirty="0" smtClean="0"/>
              <a:t> syariah, yang </a:t>
            </a:r>
            <a:r>
              <a:rPr lang="en-US" sz="2400" dirty="0" err="1" smtClean="0"/>
              <a:t>dibagikan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(</a:t>
            </a:r>
            <a:r>
              <a:rPr lang="en-US" sz="2400" b="1" dirty="0" smtClean="0">
                <a:solidFill>
                  <a:srgbClr val="FF0000"/>
                </a:solidFill>
              </a:rPr>
              <a:t>revenue</a:t>
            </a:r>
            <a:r>
              <a:rPr lang="en-US" sz="2400" dirty="0" smtClean="0"/>
              <a:t>)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seringkali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kesepakatan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bank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besaran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biaya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endParaRPr lang="en-US" sz="2400" dirty="0" smtClean="0"/>
          </a:p>
          <a:p>
            <a:pPr lvl="1" eaLnBrk="1" hangingPunct="1">
              <a:spcBef>
                <a:spcPts val="600"/>
              </a:spcBef>
            </a:pPr>
            <a:endParaRPr lang="en-US" sz="2400" dirty="0" smtClean="0"/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BF060F-954E-40A3-BD85-080D66C5AF07}" type="slidenum">
              <a:rPr lang="en-US" smtClean="0"/>
              <a:pPr/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826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MUDHARABAH</a:t>
            </a:r>
            <a:endParaRPr lang="en-US" dirty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660332" cy="5208692"/>
          </a:xfrm>
        </p:spPr>
        <p:txBody>
          <a:bodyPr/>
          <a:lstStyle/>
          <a:p>
            <a:pPr lvl="1" eaLnBrk="1" hangingPunct="1">
              <a:spcBef>
                <a:spcPts val="600"/>
              </a:spcBef>
            </a:pPr>
            <a:r>
              <a:rPr lang="en-US" sz="3600" dirty="0" err="1" smtClean="0"/>
              <a:t>Nisbah</a:t>
            </a:r>
            <a:r>
              <a:rPr lang="en-US" sz="3600" dirty="0" smtClean="0"/>
              <a:t> </a:t>
            </a:r>
            <a:r>
              <a:rPr lang="en-US" sz="3600" dirty="0" err="1" smtClean="0"/>
              <a:t>bagi</a:t>
            </a:r>
            <a:r>
              <a:rPr lang="en-US" sz="3600" dirty="0" smtClean="0"/>
              <a:t> </a:t>
            </a:r>
            <a:r>
              <a:rPr lang="en-US" sz="3600" dirty="0" err="1" smtClean="0"/>
              <a:t>hasil</a:t>
            </a:r>
            <a:r>
              <a:rPr lang="en-US" sz="3600" dirty="0" smtClean="0"/>
              <a:t> </a:t>
            </a:r>
            <a:r>
              <a:rPr lang="en-US" sz="3600" dirty="0" err="1" smtClean="0"/>
              <a:t>disepakati</a:t>
            </a:r>
            <a:r>
              <a:rPr lang="en-US" sz="3600" dirty="0" smtClean="0"/>
              <a:t> di </a:t>
            </a:r>
            <a:r>
              <a:rPr lang="en-US" sz="3600" dirty="0" err="1" smtClean="0"/>
              <a:t>muka</a:t>
            </a:r>
            <a:r>
              <a:rPr lang="en-US" sz="3600" dirty="0" smtClean="0"/>
              <a:t>, </a:t>
            </a:r>
            <a:r>
              <a:rPr lang="en-US" sz="3600" dirty="0" err="1" smtClean="0"/>
              <a:t>termasuk</a:t>
            </a:r>
            <a:r>
              <a:rPr lang="en-US" sz="3600" dirty="0" smtClean="0"/>
              <a:t> </a:t>
            </a:r>
            <a:r>
              <a:rPr lang="en-US" sz="3600" dirty="0" err="1" smtClean="0"/>
              <a:t>apabila</a:t>
            </a:r>
            <a:r>
              <a:rPr lang="en-US" sz="3600" dirty="0" smtClean="0"/>
              <a:t> </a:t>
            </a:r>
            <a:r>
              <a:rPr lang="en-US" sz="3600" dirty="0" err="1" smtClean="0"/>
              <a:t>terjadi</a:t>
            </a:r>
            <a:r>
              <a:rPr lang="en-US" sz="3600" dirty="0" smtClean="0"/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kerugian</a:t>
            </a:r>
            <a:r>
              <a:rPr lang="en-US" sz="3600" dirty="0" smtClean="0"/>
              <a:t>.</a:t>
            </a:r>
            <a:endParaRPr lang="id-ID" sz="3600" dirty="0" smtClean="0"/>
          </a:p>
          <a:p>
            <a:pPr marL="0" lvl="1" indent="0" eaLnBrk="1" hangingPunct="1">
              <a:spcBef>
                <a:spcPts val="600"/>
              </a:spcBef>
              <a:buNone/>
            </a:pPr>
            <a:endParaRPr lang="en-US" sz="36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3600" dirty="0" err="1" smtClean="0"/>
              <a:t>Dalam</a:t>
            </a:r>
            <a:r>
              <a:rPr lang="en-US" sz="3600" dirty="0" smtClean="0"/>
              <a:t> </a:t>
            </a:r>
            <a:r>
              <a:rPr lang="en-US" sz="3600" dirty="0" err="1" smtClean="0"/>
              <a:t>fiqih</a:t>
            </a:r>
            <a:r>
              <a:rPr lang="en-US" sz="3600" dirty="0" smtClean="0"/>
              <a:t>, </a:t>
            </a:r>
            <a:r>
              <a:rPr lang="en-US" sz="3600" dirty="0" err="1" smtClean="0"/>
              <a:t>mudharib</a:t>
            </a:r>
            <a:r>
              <a:rPr lang="en-US" sz="3600" dirty="0" smtClean="0"/>
              <a:t> </a:t>
            </a:r>
            <a:r>
              <a:rPr lang="en-US" sz="3600" dirty="0" err="1" smtClean="0"/>
              <a:t>tidak</a:t>
            </a:r>
            <a:r>
              <a:rPr lang="en-US" sz="3600" dirty="0" smtClean="0"/>
              <a:t> </a:t>
            </a:r>
            <a:r>
              <a:rPr lang="en-US" sz="3600" dirty="0" err="1" smtClean="0"/>
              <a:t>boleh</a:t>
            </a:r>
            <a:r>
              <a:rPr lang="en-US" sz="3600" dirty="0" smtClean="0"/>
              <a:t> </a:t>
            </a:r>
            <a:r>
              <a:rPr lang="en-US" sz="3600" dirty="0" err="1" smtClean="0"/>
              <a:t>dikenakan</a:t>
            </a:r>
            <a:r>
              <a:rPr lang="en-US" sz="3600" dirty="0" smtClean="0"/>
              <a:t> </a:t>
            </a:r>
            <a:r>
              <a:rPr lang="en-US" sz="3600" dirty="0" err="1" smtClean="0"/>
              <a:t>jaminan</a:t>
            </a:r>
            <a:r>
              <a:rPr lang="en-US" sz="3600" dirty="0" smtClean="0"/>
              <a:t>, </a:t>
            </a:r>
            <a:r>
              <a:rPr lang="en-US" sz="3600" dirty="0" err="1" smtClean="0"/>
              <a:t>tapi</a:t>
            </a:r>
            <a:r>
              <a:rPr lang="en-US" sz="3600" dirty="0" smtClean="0"/>
              <a:t> </a:t>
            </a:r>
            <a:r>
              <a:rPr lang="en-US" sz="3600" dirty="0" err="1" smtClean="0"/>
              <a:t>boleh</a:t>
            </a:r>
            <a:r>
              <a:rPr lang="en-US" sz="3600" dirty="0" smtClean="0"/>
              <a:t> </a:t>
            </a:r>
            <a:r>
              <a:rPr lang="en-US" sz="3600" dirty="0" err="1" smtClean="0"/>
              <a:t>diminta</a:t>
            </a:r>
            <a:r>
              <a:rPr lang="en-US" sz="3600" dirty="0" smtClean="0"/>
              <a:t> </a:t>
            </a:r>
            <a:r>
              <a:rPr lang="en-US" sz="3600" dirty="0" err="1" smtClean="0"/>
              <a:t>jaminan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mencegah</a:t>
            </a:r>
            <a:r>
              <a:rPr lang="en-US" sz="3600" dirty="0" smtClean="0"/>
              <a:t> </a:t>
            </a:r>
            <a:r>
              <a:rPr lang="en-US" sz="3600" dirty="0" err="1" smtClean="0"/>
              <a:t>penyalahgunaan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menyalahi</a:t>
            </a:r>
            <a:r>
              <a:rPr lang="en-US" sz="3600" dirty="0" smtClean="0"/>
              <a:t> </a:t>
            </a:r>
            <a:r>
              <a:rPr lang="en-US" sz="3600" dirty="0" err="1" smtClean="0"/>
              <a:t>janji</a:t>
            </a:r>
            <a:r>
              <a:rPr lang="en-US" sz="3600" dirty="0" smtClean="0"/>
              <a:t>.</a:t>
            </a:r>
          </a:p>
          <a:p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EFEEBD-D528-4242-BDB2-14A8A134E644}" type="slidenum">
              <a:rPr lang="en-US" smtClean="0"/>
              <a:pPr/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5360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PRODUK PEMBIAYAAN</a:t>
            </a:r>
          </a:p>
        </p:txBody>
      </p:sp>
      <p:sp>
        <p:nvSpPr>
          <p:cNvPr id="33795" name="Rectangle 4"/>
          <p:cNvSpPr>
            <a:spLocks noGrp="1" noChangeArrowheads="1"/>
          </p:cNvSpPr>
          <p:nvPr>
            <p:ph idx="1"/>
          </p:nvPr>
        </p:nvSpPr>
        <p:spPr>
          <a:xfrm>
            <a:off x="683568" y="1100628"/>
            <a:ext cx="7660332" cy="52807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defRPr/>
            </a:pPr>
            <a:r>
              <a:rPr lang="en-US" sz="2800" dirty="0" err="1" smtClean="0"/>
              <a:t>Mudharabah</a:t>
            </a:r>
            <a:endParaRPr lang="en-US" sz="2800" dirty="0" smtClean="0"/>
          </a:p>
          <a:p>
            <a:pPr lvl="1" eaLnBrk="1" hangingPunct="1">
              <a:spcBef>
                <a:spcPts val="600"/>
              </a:spcBef>
              <a:defRPr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fiqih</a:t>
            </a:r>
            <a:r>
              <a:rPr lang="en-US" sz="2400" dirty="0" smtClean="0"/>
              <a:t> </a:t>
            </a:r>
            <a:r>
              <a:rPr lang="en-US" sz="2400" dirty="0" err="1" smtClean="0"/>
              <a:t>klasik</a:t>
            </a:r>
            <a:r>
              <a:rPr lang="en-US" sz="2400" dirty="0" smtClean="0"/>
              <a:t>, </a:t>
            </a:r>
            <a:r>
              <a:rPr lang="en-US" sz="2400" dirty="0" err="1" smtClean="0"/>
              <a:t>mudharabah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akad</a:t>
            </a:r>
            <a:r>
              <a:rPr lang="en-US" sz="2400" dirty="0" smtClean="0"/>
              <a:t> yang </a:t>
            </a:r>
            <a:r>
              <a:rPr lang="en-US" sz="2400" dirty="0" err="1" smtClean="0"/>
              <a:t>modalnya</a:t>
            </a:r>
            <a:r>
              <a:rPr lang="en-US" sz="2400" dirty="0" smtClean="0"/>
              <a:t> </a:t>
            </a:r>
            <a:r>
              <a:rPr lang="en-US" sz="2400" dirty="0" err="1" smtClean="0"/>
              <a:t>dikembalikan</a:t>
            </a:r>
            <a:r>
              <a:rPr lang="en-US" sz="2400" dirty="0" smtClean="0"/>
              <a:t> </a:t>
            </a:r>
            <a:r>
              <a:rPr lang="en-US" sz="2400" dirty="0" err="1" smtClean="0"/>
              <a:t>ketika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 </a:t>
            </a:r>
            <a:r>
              <a:rPr lang="en-US" sz="2400" i="1" dirty="0" err="1" smtClean="0"/>
              <a:t>berakhir</a:t>
            </a:r>
            <a:r>
              <a:rPr lang="en-US" sz="2400" i="1" dirty="0" smtClean="0"/>
              <a:t>/</a:t>
            </a:r>
            <a:r>
              <a:rPr lang="en-US" sz="2400" i="1" dirty="0" err="1" smtClean="0"/>
              <a:t>dihentikan</a:t>
            </a:r>
            <a:r>
              <a:rPr lang="en-US" sz="2400" dirty="0" smtClean="0"/>
              <a:t>.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sebagian</a:t>
            </a:r>
            <a:r>
              <a:rPr lang="en-US" sz="2400" dirty="0" smtClean="0"/>
              <a:t> </a:t>
            </a:r>
            <a:r>
              <a:rPr lang="en-US" sz="2400" dirty="0" err="1" smtClean="0"/>
              <a:t>praktek</a:t>
            </a:r>
            <a:r>
              <a:rPr lang="en-US" sz="2400" dirty="0" smtClean="0"/>
              <a:t> </a:t>
            </a:r>
            <a:r>
              <a:rPr lang="en-US" sz="2400" dirty="0" err="1" smtClean="0"/>
              <a:t>perbankan</a:t>
            </a:r>
            <a:r>
              <a:rPr lang="en-US" sz="2400" dirty="0" smtClean="0"/>
              <a:t> </a:t>
            </a:r>
            <a:r>
              <a:rPr lang="en-US" sz="2400" dirty="0" err="1" smtClean="0"/>
              <a:t>syariah</a:t>
            </a:r>
            <a:r>
              <a:rPr lang="en-US" sz="2400" dirty="0" smtClean="0"/>
              <a:t>, modal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dicicil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memudahkan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pengembalian</a:t>
            </a:r>
            <a:r>
              <a:rPr lang="en-US" sz="2400" dirty="0" smtClean="0"/>
              <a:t> </a:t>
            </a:r>
            <a:r>
              <a:rPr lang="en-US" sz="2400" dirty="0" err="1" smtClean="0"/>
              <a:t>ketika</a:t>
            </a:r>
            <a:r>
              <a:rPr lang="en-US" sz="2400" dirty="0" smtClean="0"/>
              <a:t> </a:t>
            </a:r>
            <a:r>
              <a:rPr lang="en-US" sz="2400" dirty="0" err="1" smtClean="0"/>
              <a:t>Mudharabah</a:t>
            </a:r>
            <a:r>
              <a:rPr lang="en-US" sz="2400" dirty="0" smtClean="0"/>
              <a:t> </a:t>
            </a:r>
            <a:r>
              <a:rPr lang="en-US" sz="2400" dirty="0" err="1" smtClean="0"/>
              <a:t>berakhir</a:t>
            </a:r>
            <a:r>
              <a:rPr lang="en-US" sz="2400" dirty="0" smtClean="0"/>
              <a:t>.</a:t>
            </a:r>
          </a:p>
          <a:p>
            <a:pPr lvl="1" algn="just" eaLnBrk="1" hangingPunct="1">
              <a:spcBef>
                <a:spcPts val="600"/>
              </a:spcBef>
              <a:defRPr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fiqih</a:t>
            </a:r>
            <a:r>
              <a:rPr lang="en-US" sz="2400" dirty="0" smtClean="0"/>
              <a:t> </a:t>
            </a:r>
            <a:r>
              <a:rPr lang="en-US" sz="2400" dirty="0" err="1" smtClean="0"/>
              <a:t>klasik</a:t>
            </a:r>
            <a:r>
              <a:rPr lang="en-US" sz="2400" dirty="0" smtClean="0"/>
              <a:t>, </a:t>
            </a:r>
            <a:r>
              <a:rPr lang="en-US" sz="2400" dirty="0" err="1" smtClean="0"/>
              <a:t>ketika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 </a:t>
            </a:r>
            <a:r>
              <a:rPr lang="en-US" sz="2400" dirty="0" err="1" smtClean="0"/>
              <a:t>menemui</a:t>
            </a:r>
            <a:r>
              <a:rPr lang="en-US" sz="2400" dirty="0" smtClean="0"/>
              <a:t> </a:t>
            </a:r>
            <a:r>
              <a:rPr lang="en-US" sz="2400" dirty="0" err="1" smtClean="0"/>
              <a:t>kegagalan</a:t>
            </a:r>
            <a:r>
              <a:rPr lang="en-US" sz="2400" dirty="0" smtClean="0"/>
              <a:t>, </a:t>
            </a:r>
            <a:r>
              <a:rPr lang="en-US" sz="2400" dirty="0" err="1" smtClean="0"/>
              <a:t>semua</a:t>
            </a:r>
            <a:r>
              <a:rPr lang="en-US" sz="2400" dirty="0" smtClean="0"/>
              <a:t> asset yang </a:t>
            </a:r>
            <a:r>
              <a:rPr lang="en-US" sz="2400" dirty="0" err="1" smtClean="0"/>
              <a:t>tersisa</a:t>
            </a:r>
            <a:r>
              <a:rPr lang="en-US" sz="2400" dirty="0" smtClean="0"/>
              <a:t> </a:t>
            </a:r>
            <a:r>
              <a:rPr lang="en-US" sz="2400" dirty="0" err="1" smtClean="0"/>
              <a:t>dijual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dikembalikan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0000CC"/>
                </a:solidFill>
              </a:rPr>
              <a:t>sahibul</a:t>
            </a:r>
            <a:r>
              <a:rPr lang="en-US" sz="2400" b="1" dirty="0" smtClean="0">
                <a:solidFill>
                  <a:srgbClr val="0000CC"/>
                </a:solidFill>
              </a:rPr>
              <a:t> mal</a:t>
            </a:r>
            <a:r>
              <a:rPr lang="en-US" sz="2400" dirty="0" smtClean="0"/>
              <a:t>.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perbankan</a:t>
            </a:r>
            <a:r>
              <a:rPr lang="en-US" sz="2400" dirty="0" smtClean="0"/>
              <a:t> </a:t>
            </a:r>
            <a:r>
              <a:rPr lang="en-US" sz="2400" dirty="0" err="1" smtClean="0"/>
              <a:t>syariah</a:t>
            </a:r>
            <a:r>
              <a:rPr lang="en-US" sz="2400" dirty="0" smtClean="0"/>
              <a:t>,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mudharib</a:t>
            </a:r>
            <a:r>
              <a:rPr lang="en-US" sz="2400" dirty="0" smtClean="0"/>
              <a:t> </a:t>
            </a:r>
            <a:r>
              <a:rPr lang="en-US" sz="2400" dirty="0" err="1" smtClean="0"/>
              <a:t>diberikan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kesempatan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melanjutkan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penambahan</a:t>
            </a:r>
            <a:r>
              <a:rPr lang="en-US" sz="2400" dirty="0" smtClean="0"/>
              <a:t> modal </a:t>
            </a:r>
            <a:r>
              <a:rPr lang="en-US" sz="2400" dirty="0" err="1" smtClean="0"/>
              <a:t>dari</a:t>
            </a:r>
            <a:r>
              <a:rPr lang="en-US" sz="2400" dirty="0" smtClean="0"/>
              <a:t> bank.</a:t>
            </a:r>
          </a:p>
          <a:p>
            <a:pPr lvl="1" eaLnBrk="1" hangingPunct="1">
              <a:spcBef>
                <a:spcPts val="600"/>
              </a:spcBef>
              <a:defRPr/>
            </a:pPr>
            <a:endParaRPr lang="en-US" sz="2400" dirty="0" smtClean="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2EC2F2-7C06-42BB-9624-EE4F10DD00F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10800000" flipV="1">
            <a:off x="6948264" y="6237312"/>
            <a:ext cx="1752600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….</a:t>
            </a:r>
            <a:r>
              <a:rPr lang="id-ID" dirty="0" smtClean="0"/>
              <a:t>..........</a:t>
            </a:r>
            <a:r>
              <a:rPr lang="en-US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413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MUSYARAKAH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idx="1"/>
          </p:nvPr>
        </p:nvSpPr>
        <p:spPr>
          <a:xfrm>
            <a:off x="539552" y="1268760"/>
            <a:ext cx="7520940" cy="51640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Definisi</a:t>
            </a:r>
            <a:endParaRPr lang="id-ID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id-ID" sz="2000" dirty="0" smtClean="0"/>
              <a:t>Pembiayaan Musyarakah adalah pembiayaan yang kedua pihaknya ( bank dan nasabah) memberikan kontribusi modal</a:t>
            </a:r>
            <a:endParaRPr lang="en-US" sz="2000" dirty="0" smtClean="0"/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smtClean="0"/>
              <a:t>Feature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Musyarakah</a:t>
            </a:r>
            <a:r>
              <a:rPr lang="en-US" sz="2000" dirty="0" smtClean="0"/>
              <a:t>, bank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bertindak</a:t>
            </a:r>
            <a:r>
              <a:rPr lang="en-US" sz="2000" dirty="0" smtClean="0"/>
              <a:t> </a:t>
            </a: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dirty="0" err="1" smtClean="0"/>
              <a:t>syarik</a:t>
            </a:r>
            <a:r>
              <a:rPr lang="en-US" sz="2000" dirty="0" smtClean="0"/>
              <a:t> (</a:t>
            </a:r>
            <a:r>
              <a:rPr lang="en-US" sz="2000" i="1" dirty="0" smtClean="0"/>
              <a:t>partner</a:t>
            </a:r>
            <a:r>
              <a:rPr lang="en-US" sz="2000" dirty="0" smtClean="0"/>
              <a:t>) yang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dana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usaha</a:t>
            </a:r>
            <a:endParaRPr lang="en-US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Ketentuan</a:t>
            </a:r>
            <a:r>
              <a:rPr lang="en-US" sz="2000" dirty="0" smtClean="0"/>
              <a:t> </a:t>
            </a:r>
            <a:r>
              <a:rPr lang="en-US" sz="2000" dirty="0" err="1" smtClean="0"/>
              <a:t>pembagian</a:t>
            </a:r>
            <a:r>
              <a:rPr lang="en-US" sz="2000" dirty="0" smtClean="0"/>
              <a:t> </a:t>
            </a:r>
            <a:r>
              <a:rPr lang="en-US" sz="2000" dirty="0" err="1" smtClean="0"/>
              <a:t>keuntungan</a:t>
            </a:r>
            <a:r>
              <a:rPr lang="en-US" sz="2000" dirty="0" smtClean="0"/>
              <a:t>/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kerugian</a:t>
            </a:r>
            <a:r>
              <a:rPr lang="en-US" sz="2000" dirty="0" smtClean="0"/>
              <a:t>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kaidah</a:t>
            </a:r>
            <a:r>
              <a:rPr lang="en-US" sz="2000" dirty="0" smtClean="0"/>
              <a:t> </a:t>
            </a:r>
            <a:r>
              <a:rPr lang="en-US" sz="2000" dirty="0" err="1" smtClean="0"/>
              <a:t>ushul</a:t>
            </a:r>
            <a:r>
              <a:rPr lang="en-US" sz="2000" dirty="0" smtClean="0"/>
              <a:t>: </a:t>
            </a:r>
            <a:r>
              <a:rPr lang="en-US" sz="2000" i="1" dirty="0" smtClean="0"/>
              <a:t>“</a:t>
            </a:r>
            <a:r>
              <a:rPr lang="en-US" sz="2000" i="1" dirty="0" err="1" smtClean="0"/>
              <a:t>Ar-ribhu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bimat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tafaqa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wal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khasaratu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biqadri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malihi</a:t>
            </a:r>
            <a:r>
              <a:rPr lang="en-US" sz="2000" i="1" dirty="0" smtClean="0"/>
              <a:t>”. </a:t>
            </a:r>
            <a:r>
              <a:rPr lang="en-US" sz="2000" dirty="0" smtClean="0"/>
              <a:t>(</a:t>
            </a:r>
            <a:r>
              <a:rPr lang="en-US" sz="2000" dirty="0" err="1" smtClean="0"/>
              <a:t>Keuntungan</a:t>
            </a:r>
            <a:r>
              <a:rPr lang="en-US" sz="2000" dirty="0" smtClean="0"/>
              <a:t> </a:t>
            </a:r>
            <a:r>
              <a:rPr lang="en-US" sz="2000" dirty="0" err="1" smtClean="0"/>
              <a:t>dibagi</a:t>
            </a:r>
            <a:r>
              <a:rPr lang="en-US" sz="2000" dirty="0" smtClean="0"/>
              <a:t> </a:t>
            </a:r>
            <a:r>
              <a:rPr lang="en-US" sz="2000" dirty="0" err="1" smtClean="0"/>
              <a:t>menurut</a:t>
            </a:r>
            <a:r>
              <a:rPr lang="en-US" sz="2000" dirty="0" smtClean="0"/>
              <a:t> </a:t>
            </a:r>
            <a:r>
              <a:rPr lang="en-US" sz="2000" dirty="0" err="1" smtClean="0"/>
              <a:t>kesepakatan</a:t>
            </a:r>
            <a:r>
              <a:rPr lang="en-US" sz="2000" dirty="0" smtClean="0"/>
              <a:t>, </a:t>
            </a:r>
            <a:r>
              <a:rPr lang="en-US" sz="2000" dirty="0" err="1" smtClean="0"/>
              <a:t>sedangkan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terjadi</a:t>
            </a:r>
            <a:r>
              <a:rPr lang="en-US" sz="2000" dirty="0" smtClean="0"/>
              <a:t> </a:t>
            </a:r>
            <a:r>
              <a:rPr lang="en-US" sz="2000" dirty="0" err="1" smtClean="0"/>
              <a:t>kerugian</a:t>
            </a:r>
            <a:r>
              <a:rPr lang="en-US" sz="2000" dirty="0" smtClean="0"/>
              <a:t> </a:t>
            </a:r>
            <a:r>
              <a:rPr lang="en-US" sz="2000" dirty="0" err="1" smtClean="0"/>
              <a:t>dibagi</a:t>
            </a:r>
            <a:r>
              <a:rPr lang="en-US" sz="2000" dirty="0" smtClean="0"/>
              <a:t> </a:t>
            </a:r>
            <a:r>
              <a:rPr lang="en-US" sz="2000" dirty="0" err="1" smtClean="0"/>
              <a:t>menurut</a:t>
            </a:r>
            <a:r>
              <a:rPr lang="en-US" sz="2000" dirty="0" smtClean="0"/>
              <a:t> </a:t>
            </a:r>
            <a:r>
              <a:rPr lang="en-US" sz="2000" dirty="0" err="1" smtClean="0"/>
              <a:t>porsi</a:t>
            </a:r>
            <a:r>
              <a:rPr lang="en-US" sz="2000" dirty="0" smtClean="0"/>
              <a:t> modal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).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dirty="0" err="1" smtClean="0"/>
              <a:t>syarik</a:t>
            </a:r>
            <a:r>
              <a:rPr lang="en-US" sz="2000" dirty="0" smtClean="0"/>
              <a:t>, bank </a:t>
            </a:r>
            <a:r>
              <a:rPr lang="en-US" sz="2000" dirty="0" err="1" smtClean="0"/>
              <a:t>berhak</a:t>
            </a:r>
            <a:r>
              <a:rPr lang="en-US" sz="2000" dirty="0" smtClean="0"/>
              <a:t> </a:t>
            </a:r>
            <a:r>
              <a:rPr lang="en-US" sz="2000" dirty="0" err="1" smtClean="0"/>
              <a:t>ikut</a:t>
            </a:r>
            <a:r>
              <a:rPr lang="en-US" sz="2000" dirty="0" smtClean="0"/>
              <a:t> </a:t>
            </a:r>
            <a:r>
              <a:rPr lang="en-US" sz="2000" dirty="0" err="1" smtClean="0"/>
              <a:t>serta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pengaturan</a:t>
            </a:r>
            <a:r>
              <a:rPr lang="en-US" sz="2000" dirty="0" smtClean="0"/>
              <a:t> </a:t>
            </a:r>
            <a:r>
              <a:rPr lang="en-US" sz="2000" dirty="0" err="1" smtClean="0"/>
              <a:t>manajemen</a:t>
            </a:r>
            <a:r>
              <a:rPr lang="en-US" sz="2000" dirty="0" smtClean="0"/>
              <a:t>,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kaidah</a:t>
            </a:r>
            <a:r>
              <a:rPr lang="en-US" sz="2000" dirty="0" smtClean="0"/>
              <a:t> </a:t>
            </a:r>
            <a:r>
              <a:rPr lang="en-US" sz="2000" dirty="0" err="1" smtClean="0"/>
              <a:t>musyarakah</a:t>
            </a:r>
            <a:endParaRPr lang="en-US" sz="2000" dirty="0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lang="en-US" sz="2400" dirty="0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lang="en-US" sz="2400" dirty="0" smtClean="0"/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lang="en-US" sz="2400" dirty="0" smtClean="0"/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B568A35-A36E-4749-A68D-2709B691F24A}" type="slidenum">
              <a:rPr lang="en-US" smtClean="0"/>
              <a:pPr/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208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MUSYARAKAH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00628"/>
            <a:ext cx="7588324" cy="54247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000" dirty="0" smtClean="0"/>
              <a:t>Feature</a:t>
            </a:r>
          </a:p>
          <a:p>
            <a:pPr lvl="1">
              <a:defRPr/>
            </a:pP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Mudharabah</a:t>
            </a:r>
            <a:r>
              <a:rPr lang="en-US" sz="2000" dirty="0" smtClean="0"/>
              <a:t>, modal </a:t>
            </a:r>
            <a:r>
              <a:rPr lang="en-US" sz="2000" dirty="0" err="1" smtClean="0"/>
              <a:t>musyarakah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dikembalikan</a:t>
            </a:r>
            <a:r>
              <a:rPr lang="en-US" sz="2000" dirty="0" smtClean="0"/>
              <a:t> </a:t>
            </a:r>
            <a:r>
              <a:rPr lang="en-US" sz="2000" dirty="0" err="1" smtClean="0"/>
              <a:t>setelah</a:t>
            </a:r>
            <a:r>
              <a:rPr lang="en-US" sz="2000" dirty="0" smtClean="0"/>
              <a:t> </a:t>
            </a:r>
            <a:r>
              <a:rPr lang="en-US" sz="2000" dirty="0" err="1" smtClean="0"/>
              <a:t>jangka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</a:t>
            </a:r>
            <a:r>
              <a:rPr lang="en-US" sz="2000" dirty="0" err="1" smtClean="0"/>
              <a:t>usaha</a:t>
            </a:r>
            <a:r>
              <a:rPr lang="en-US" sz="2000" dirty="0" smtClean="0"/>
              <a:t> </a:t>
            </a:r>
            <a:r>
              <a:rPr lang="en-US" sz="2000" dirty="0" err="1" smtClean="0"/>
              <a:t>berakhir</a:t>
            </a:r>
            <a:r>
              <a:rPr lang="en-US" sz="2000" dirty="0" smtClean="0"/>
              <a:t>. </a:t>
            </a:r>
            <a:endParaRPr lang="id-ID" sz="2000" dirty="0" smtClean="0"/>
          </a:p>
          <a:p>
            <a:pPr lvl="1" algn="just">
              <a:defRPr/>
            </a:pP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perbankan</a:t>
            </a:r>
            <a:r>
              <a:rPr lang="en-US" sz="2000" dirty="0" smtClean="0"/>
              <a:t>,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menyusahkan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, modal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dicicil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ditabung</a:t>
            </a:r>
            <a:r>
              <a:rPr lang="en-US" sz="2000" dirty="0" smtClean="0"/>
              <a:t> agar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dikembalikan</a:t>
            </a:r>
            <a:r>
              <a:rPr lang="en-US" sz="2000" dirty="0" smtClean="0"/>
              <a:t>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tersedia</a:t>
            </a:r>
            <a:r>
              <a:rPr lang="en-US" sz="2000" dirty="0" smtClean="0"/>
              <a:t>. </a:t>
            </a:r>
            <a:endParaRPr lang="id-ID" sz="2000" dirty="0" smtClean="0"/>
          </a:p>
          <a:p>
            <a:pPr lvl="1">
              <a:defRPr/>
            </a:pPr>
            <a:r>
              <a:rPr lang="id-ID" sz="2000" dirty="0" smtClean="0"/>
              <a:t>Mengikuti prinsip syariah, dalam Musyarakah tidak dapat dikenakan jaminan</a:t>
            </a:r>
            <a:endParaRPr lang="en-US" sz="2000" dirty="0" smtClean="0"/>
          </a:p>
          <a:p>
            <a:pPr>
              <a:defRPr/>
            </a:pPr>
            <a:r>
              <a:rPr lang="en-US" sz="2000" dirty="0" err="1" smtClean="0"/>
              <a:t>Musyarakah</a:t>
            </a:r>
            <a:r>
              <a:rPr lang="en-US" sz="2000" dirty="0" smtClean="0"/>
              <a:t> </a:t>
            </a:r>
            <a:r>
              <a:rPr lang="en-US" sz="2000" dirty="0" err="1" smtClean="0"/>
              <a:t>Mutanaqisah</a:t>
            </a:r>
            <a:endParaRPr lang="en-US" sz="2000" dirty="0" smtClean="0"/>
          </a:p>
          <a:p>
            <a:pPr lvl="1" algn="just">
              <a:defRPr/>
            </a:pPr>
            <a:r>
              <a:rPr lang="id-ID" sz="2000" dirty="0" smtClean="0"/>
              <a:t>Apabila modal musyarakah yang dicicil dijadikan cicilan modal maka j</a:t>
            </a:r>
            <a:r>
              <a:rPr lang="en-US" sz="2000" dirty="0" err="1" smtClean="0"/>
              <a:t>enis</a:t>
            </a:r>
            <a:r>
              <a:rPr lang="en-US" sz="2000" dirty="0" smtClean="0"/>
              <a:t> </a:t>
            </a:r>
            <a:r>
              <a:rPr lang="id-ID" sz="2000" dirty="0" smtClean="0"/>
              <a:t>m</a:t>
            </a:r>
            <a:r>
              <a:rPr lang="en-US" sz="2000" dirty="0" err="1" smtClean="0"/>
              <a:t>usyarakah</a:t>
            </a:r>
            <a:r>
              <a:rPr lang="en-US" sz="2000" dirty="0" smtClean="0"/>
              <a:t>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disebut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perbankan</a:t>
            </a:r>
            <a:r>
              <a:rPr lang="en-US" sz="2000" dirty="0" smtClean="0"/>
              <a:t> modern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i="1" dirty="0" err="1" smtClean="0"/>
              <a:t>Musyarakah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Mutanaqisah</a:t>
            </a:r>
            <a:r>
              <a:rPr lang="id-ID" sz="2000" i="1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pembiayaan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pemilikan</a:t>
            </a:r>
            <a:r>
              <a:rPr lang="en-US" sz="2000" dirty="0" smtClean="0"/>
              <a:t> </a:t>
            </a:r>
            <a:r>
              <a:rPr lang="en-US" sz="2000" dirty="0" err="1" smtClean="0"/>
              <a:t>aset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yang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awalnya</a:t>
            </a:r>
            <a:r>
              <a:rPr lang="en-US" sz="2000" dirty="0" smtClean="0"/>
              <a:t> </a:t>
            </a:r>
            <a:r>
              <a:rPr lang="en-US" sz="2000" dirty="0" err="1" smtClean="0"/>
              <a:t>dibeli</a:t>
            </a:r>
            <a:r>
              <a:rPr lang="en-US" sz="2000" dirty="0" smtClean="0"/>
              <a:t> </a:t>
            </a:r>
            <a:r>
              <a:rPr lang="en-US" sz="2000" dirty="0" err="1" smtClean="0"/>
              <a:t>bersama</a:t>
            </a:r>
            <a:r>
              <a:rPr lang="en-US" sz="2000" dirty="0" smtClean="0"/>
              <a:t> bank.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5FD72B-5C74-4865-9565-6E9361705091}" type="slidenum">
              <a:rPr lang="en-US" smtClean="0"/>
              <a:pPr/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974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57200" y="762000"/>
            <a:ext cx="3352800" cy="1143000"/>
          </a:xfrm>
          <a:prstGeom prst="rect">
            <a:avLst/>
          </a:prstGeom>
          <a:solidFill>
            <a:srgbClr val="24BD0B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b="1" dirty="0">
                <a:latin typeface="Arial" charset="0"/>
                <a:cs typeface="Arial" charset="0"/>
              </a:rPr>
              <a:t>MU’AMALAH</a:t>
            </a:r>
          </a:p>
          <a:p>
            <a:pPr algn="ctr"/>
            <a:r>
              <a:rPr kumimoji="1" lang="en-US" b="1" dirty="0">
                <a:latin typeface="Arial" charset="0"/>
                <a:cs typeface="Arial" charset="0"/>
              </a:rPr>
              <a:t>(Economic Activities)</a:t>
            </a: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3962400" y="990600"/>
            <a:ext cx="1371600" cy="6096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1F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410200" y="762000"/>
            <a:ext cx="2057400" cy="1066800"/>
          </a:xfrm>
          <a:prstGeom prst="rect">
            <a:avLst/>
          </a:prstGeom>
          <a:solidFill>
            <a:srgbClr val="24BD0B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b="1">
                <a:latin typeface="Arial" charset="0"/>
                <a:cs typeface="Arial" charset="0"/>
              </a:rPr>
              <a:t>A K A D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457200" y="2286000"/>
            <a:ext cx="2514600" cy="838200"/>
          </a:xfrm>
          <a:prstGeom prst="rect">
            <a:avLst/>
          </a:prstGeom>
          <a:solidFill>
            <a:srgbClr val="24BD0B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b="1">
                <a:latin typeface="Arial" charset="0"/>
                <a:cs typeface="Arial" charset="0"/>
              </a:rPr>
              <a:t>A K A D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81000" y="4572000"/>
            <a:ext cx="8534400" cy="158115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dirty="0">
                <a:solidFill>
                  <a:srgbClr val="000000"/>
                </a:solidFill>
                <a:latin typeface="Copperplate Gothic Bold" pitchFamily="34" charset="0"/>
              </a:rPr>
              <a:t>IBNU TAIMIYYAH</a:t>
            </a:r>
            <a:r>
              <a:rPr kumimoji="1" lang="en-US" dirty="0">
                <a:solidFill>
                  <a:srgbClr val="000000"/>
                </a:solidFill>
              </a:rPr>
              <a:t> : </a:t>
            </a:r>
            <a:r>
              <a:rPr kumimoji="1" lang="en-US" i="1" dirty="0">
                <a:solidFill>
                  <a:srgbClr val="000000"/>
                </a:solidFill>
                <a:latin typeface="Monotype Corsiva" pitchFamily="66" charset="0"/>
              </a:rPr>
              <a:t>“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Akad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dalam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Islam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dibangun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atas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dasar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mewujudkan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keadilan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menjauhkan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penganiayaan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/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eksploitasi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.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Sebab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,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pada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asalnya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harta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milik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orang lain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adalah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haram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untuk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kita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kecuali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jika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dipindahkan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,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haknya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tersebut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,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dengan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cara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 yang </a:t>
            </a:r>
            <a:r>
              <a:rPr kumimoji="1" lang="en-US" b="1" i="1" dirty="0" err="1">
                <a:solidFill>
                  <a:srgbClr val="000000"/>
                </a:solidFill>
                <a:latin typeface="Monotype Corsiva" pitchFamily="66" charset="0"/>
              </a:rPr>
              <a:t>diridlainya</a:t>
            </a:r>
            <a:r>
              <a:rPr kumimoji="1" lang="en-US" b="1" i="1" dirty="0">
                <a:solidFill>
                  <a:srgbClr val="000000"/>
                </a:solidFill>
                <a:latin typeface="Monotype Corsiva" pitchFamily="66" charset="0"/>
              </a:rPr>
              <a:t>”.</a:t>
            </a:r>
          </a:p>
        </p:txBody>
      </p:sp>
      <p:sp>
        <p:nvSpPr>
          <p:cNvPr id="30742" name="AutoShape 22"/>
          <p:cNvSpPr>
            <a:spLocks noChangeArrowheads="1"/>
          </p:cNvSpPr>
          <p:nvPr/>
        </p:nvSpPr>
        <p:spPr bwMode="auto">
          <a:xfrm>
            <a:off x="4419600" y="2209800"/>
            <a:ext cx="4495800" cy="1828800"/>
          </a:xfrm>
          <a:prstGeom prst="foldedCorner">
            <a:avLst>
              <a:gd name="adj" fmla="val 125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id-ID">
              <a:latin typeface="Arial" charset="0"/>
              <a:cs typeface="Arial" charset="0"/>
            </a:endParaRPr>
          </a:p>
        </p:txBody>
      </p:sp>
      <p:sp>
        <p:nvSpPr>
          <p:cNvPr id="31752" name="Text Box 25"/>
          <p:cNvSpPr txBox="1">
            <a:spLocks noChangeArrowheads="1"/>
          </p:cNvSpPr>
          <p:nvPr/>
        </p:nvSpPr>
        <p:spPr bwMode="auto">
          <a:xfrm>
            <a:off x="5257800" y="22860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kumimoji="1" lang="id-ID">
              <a:latin typeface="Arial" charset="0"/>
              <a:cs typeface="Arial" charset="0"/>
            </a:endParaRP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4419600" y="2286000"/>
            <a:ext cx="44958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Menentukan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status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suatu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transaksi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yang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berimplikasi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pada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ketentuan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hukum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 </a:t>
            </a:r>
            <a:r>
              <a:rPr kumimoji="1" lang="en-US" b="1" dirty="0" err="1">
                <a:solidFill>
                  <a:srgbClr val="070605"/>
                </a:solidFill>
                <a:latin typeface="Tahoma" pitchFamily="34" charset="0"/>
              </a:rPr>
              <a:t>tertentu</a:t>
            </a:r>
            <a:r>
              <a:rPr kumimoji="1" lang="en-US" b="1" dirty="0">
                <a:solidFill>
                  <a:srgbClr val="070605"/>
                </a:solidFill>
                <a:latin typeface="Tahoma" pitchFamily="34" charset="0"/>
              </a:rPr>
              <a:t>.</a:t>
            </a:r>
          </a:p>
          <a:p>
            <a:pPr eaLnBrk="1" hangingPunct="1"/>
            <a:endParaRPr kumimoji="1" lang="en-US" sz="800" dirty="0">
              <a:latin typeface="Arial" charset="0"/>
              <a:cs typeface="Arial" charset="0"/>
            </a:endParaRPr>
          </a:p>
        </p:txBody>
      </p:sp>
      <p:sp>
        <p:nvSpPr>
          <p:cNvPr id="30748" name="AutoShape 28"/>
          <p:cNvSpPr>
            <a:spLocks noChangeArrowheads="1"/>
          </p:cNvSpPr>
          <p:nvPr/>
        </p:nvSpPr>
        <p:spPr bwMode="auto">
          <a:xfrm>
            <a:off x="3048000" y="2438400"/>
            <a:ext cx="1371600" cy="6096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1F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694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75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3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 autoUpdateAnimBg="0"/>
      <p:bldP spid="30726" grpId="0" animBg="1"/>
      <p:bldP spid="30727" grpId="0" animBg="1" autoUpdateAnimBg="0"/>
      <p:bldP spid="30729" grpId="0" animBg="1" autoUpdateAnimBg="0"/>
      <p:bldP spid="30740" grpId="0" animBg="1" autoUpdateAnimBg="0"/>
      <p:bldP spid="30742" grpId="0" animBg="1" autoUpdateAnimBg="0"/>
      <p:bldP spid="30746" grpId="0" autoUpdateAnimBg="0"/>
      <p:bldP spid="3074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RAHN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100628"/>
            <a:ext cx="7660332" cy="528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err="1" smtClean="0"/>
              <a:t>Definisi</a:t>
            </a:r>
            <a:endParaRPr lang="en-US" sz="2800" dirty="0" smtClean="0"/>
          </a:p>
          <a:p>
            <a:pPr lvl="1" algn="just" eaLnBrk="1" hangingPunct="1">
              <a:defRPr/>
            </a:pPr>
            <a:r>
              <a:rPr lang="en-US" sz="2800" dirty="0" err="1" smtClean="0"/>
              <a:t>Rahn</a:t>
            </a:r>
            <a:r>
              <a:rPr lang="en-US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penyerahan</a:t>
            </a:r>
            <a:r>
              <a:rPr lang="en-US" sz="2800" dirty="0" smtClean="0"/>
              <a:t> </a:t>
            </a:r>
            <a:r>
              <a:rPr lang="en-US" sz="2800" dirty="0" err="1" smtClean="0"/>
              <a:t>jaminan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pinjaman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diberikan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err="1" smtClean="0"/>
              <a:t>Dasar</a:t>
            </a:r>
            <a:r>
              <a:rPr lang="en-US" sz="2800" dirty="0" smtClean="0"/>
              <a:t> </a:t>
            </a:r>
            <a:r>
              <a:rPr lang="en-US" sz="2800" dirty="0" err="1" smtClean="0"/>
              <a:t>Syariah</a:t>
            </a:r>
            <a:endParaRPr lang="en-US" sz="2800" dirty="0" smtClean="0"/>
          </a:p>
          <a:p>
            <a:pPr lvl="1" eaLnBrk="1" hangingPunct="1">
              <a:defRPr/>
            </a:pPr>
            <a:r>
              <a:rPr lang="en-US" sz="2800" dirty="0" err="1" smtClean="0"/>
              <a:t>Rahn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syariah</a:t>
            </a:r>
            <a:r>
              <a:rPr lang="en-US" sz="2800" dirty="0" smtClean="0"/>
              <a:t> </a:t>
            </a:r>
            <a:r>
              <a:rPr lang="en-US" sz="2800" dirty="0" err="1" smtClean="0"/>
              <a:t>memiliki</a:t>
            </a:r>
            <a:r>
              <a:rPr lang="en-US" sz="2800" dirty="0" smtClean="0"/>
              <a:t> </a:t>
            </a:r>
            <a:r>
              <a:rPr lang="en-US" sz="2800" dirty="0" err="1" smtClean="0"/>
              <a:t>dua</a:t>
            </a:r>
            <a:r>
              <a:rPr lang="en-US" sz="2800" dirty="0" smtClean="0"/>
              <a:t> </a:t>
            </a:r>
            <a:r>
              <a:rPr lang="en-US" sz="2800" dirty="0" err="1" smtClean="0"/>
              <a:t>makna</a:t>
            </a:r>
            <a:r>
              <a:rPr lang="id-ID" sz="2800" dirty="0" smtClean="0"/>
              <a:t> :</a:t>
            </a:r>
            <a:endParaRPr lang="en-US" sz="2800" dirty="0" smtClean="0"/>
          </a:p>
          <a:p>
            <a:pPr lvl="2" eaLnBrk="1" hangingPunct="1">
              <a:defRPr/>
            </a:pPr>
            <a:r>
              <a:rPr lang="en-US" sz="2800" b="1" dirty="0" err="1" smtClean="0">
                <a:solidFill>
                  <a:srgbClr val="0000CC"/>
                </a:solidFill>
              </a:rPr>
              <a:t>Fiducia</a:t>
            </a:r>
            <a:r>
              <a:rPr lang="en-US" sz="2800" b="1" dirty="0" smtClean="0">
                <a:solidFill>
                  <a:srgbClr val="0000CC"/>
                </a:solidFill>
              </a:rPr>
              <a:t>:</a:t>
            </a:r>
            <a:r>
              <a:rPr lang="en-US" sz="2800" dirty="0" smtClean="0"/>
              <a:t> </a:t>
            </a:r>
            <a:r>
              <a:rPr lang="en-US" sz="2800" dirty="0" err="1" smtClean="0"/>
              <a:t>penyerahan</a:t>
            </a:r>
            <a:r>
              <a:rPr lang="en-US" sz="2800" dirty="0" smtClean="0"/>
              <a:t> </a:t>
            </a:r>
            <a:r>
              <a:rPr lang="en-US" sz="2800" dirty="0" err="1" smtClean="0"/>
              <a:t>penguasaan</a:t>
            </a:r>
            <a:r>
              <a:rPr lang="en-US" sz="2800" dirty="0" smtClean="0"/>
              <a:t> </a:t>
            </a:r>
            <a:r>
              <a:rPr lang="en-US" sz="2800" dirty="0" err="1" smtClean="0"/>
              <a:t>barang</a:t>
            </a:r>
            <a:r>
              <a:rPr lang="en-US" sz="2800" dirty="0" smtClean="0"/>
              <a:t>, </a:t>
            </a:r>
            <a:r>
              <a:rPr lang="en-US" sz="2800" dirty="0" err="1" smtClean="0"/>
              <a:t>tapi</a:t>
            </a:r>
            <a:r>
              <a:rPr lang="en-US" sz="2800" dirty="0" smtClean="0"/>
              <a:t> </a:t>
            </a:r>
            <a:r>
              <a:rPr lang="en-US" sz="2800" dirty="0" err="1" smtClean="0"/>
              <a:t>hanya</a:t>
            </a:r>
            <a:r>
              <a:rPr lang="en-US" sz="2800" dirty="0" smtClean="0"/>
              <a:t> </a:t>
            </a:r>
            <a:r>
              <a:rPr lang="en-US" sz="2800" dirty="0" err="1" smtClean="0"/>
              <a:t>dokumennya</a:t>
            </a:r>
            <a:r>
              <a:rPr lang="en-US" sz="2800" dirty="0" smtClean="0"/>
              <a:t> </a:t>
            </a:r>
            <a:r>
              <a:rPr lang="en-US" sz="2800" dirty="0" err="1" smtClean="0"/>
              <a:t>saja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ditahan</a:t>
            </a:r>
            <a:r>
              <a:rPr lang="en-US" sz="2800" dirty="0" smtClean="0"/>
              <a:t>. </a:t>
            </a:r>
            <a:r>
              <a:rPr lang="en-US" sz="2800" dirty="0" err="1" smtClean="0"/>
              <a:t>Barang</a:t>
            </a:r>
            <a:r>
              <a:rPr lang="en-US" sz="2800" dirty="0" smtClean="0"/>
              <a:t> </a:t>
            </a:r>
            <a:r>
              <a:rPr lang="en-US" sz="2800" dirty="0" err="1" smtClean="0"/>
              <a:t>masih</a:t>
            </a:r>
            <a:r>
              <a:rPr lang="en-US" sz="2800" dirty="0" smtClean="0"/>
              <a:t>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pemilik</a:t>
            </a:r>
            <a:endParaRPr lang="en-US" sz="2800" dirty="0" smtClean="0"/>
          </a:p>
          <a:p>
            <a:pPr lvl="2" eaLnBrk="1" hangingPunct="1">
              <a:defRPr/>
            </a:pPr>
            <a:r>
              <a:rPr lang="en-US" sz="2800" b="1" dirty="0" err="1" smtClean="0">
                <a:solidFill>
                  <a:srgbClr val="0000CC"/>
                </a:solidFill>
              </a:rPr>
              <a:t>Gadai</a:t>
            </a:r>
            <a:r>
              <a:rPr lang="en-US" sz="2800" dirty="0" smtClean="0"/>
              <a:t>: </a:t>
            </a:r>
            <a:r>
              <a:rPr lang="en-US" sz="2800" dirty="0" err="1" smtClean="0"/>
              <a:t>penyerahan</a:t>
            </a:r>
            <a:r>
              <a:rPr lang="en-US" sz="2800" dirty="0" smtClean="0"/>
              <a:t> </a:t>
            </a:r>
            <a:r>
              <a:rPr lang="en-US" sz="2800" dirty="0" err="1" smtClean="0"/>
              <a:t>barang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fisik</a:t>
            </a:r>
            <a:r>
              <a:rPr lang="en-US" sz="2800" dirty="0" smtClean="0"/>
              <a:t>, </a:t>
            </a:r>
            <a:r>
              <a:rPr lang="en-US" sz="2800" dirty="0" err="1" smtClean="0"/>
              <a:t>sehingga</a:t>
            </a:r>
            <a:r>
              <a:rPr lang="en-US" sz="2800" dirty="0" smtClean="0"/>
              <a:t> </a:t>
            </a:r>
            <a:r>
              <a:rPr lang="en-US" sz="2800" dirty="0" err="1" smtClean="0"/>
              <a:t>pemilik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menggunakannya</a:t>
            </a:r>
            <a:r>
              <a:rPr lang="en-US" sz="2800" dirty="0" smtClean="0"/>
              <a:t> </a:t>
            </a:r>
            <a:r>
              <a:rPr lang="en-US" sz="2800" dirty="0" err="1" smtClean="0"/>
              <a:t>lagi</a:t>
            </a:r>
            <a:r>
              <a:rPr lang="en-US" sz="2800" dirty="0" smtClean="0"/>
              <a:t> </a:t>
            </a:r>
            <a:r>
              <a:rPr lang="en-US" sz="2800" dirty="0" err="1" smtClean="0"/>
              <a:t>sebelum</a:t>
            </a:r>
            <a:r>
              <a:rPr lang="en-US" sz="2800" dirty="0" smtClean="0"/>
              <a:t> </a:t>
            </a:r>
            <a:r>
              <a:rPr lang="en-US" sz="2800" dirty="0" err="1" smtClean="0"/>
              <a:t>pinjaman</a:t>
            </a:r>
            <a:r>
              <a:rPr lang="en-US" sz="2800" dirty="0" smtClean="0"/>
              <a:t> </a:t>
            </a:r>
            <a:r>
              <a:rPr lang="en-US" sz="2800" dirty="0" err="1" smtClean="0"/>
              <a:t>dikembalikan</a:t>
            </a:r>
            <a:endParaRPr lang="en-US" sz="2800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sp>
        <p:nvSpPr>
          <p:cNvPr id="419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211700-14E0-4BF3-99B0-8FDEE8F76ECB}" type="slidenum">
              <a:rPr lang="en-US" smtClean="0"/>
              <a:pPr/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5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RAHN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00628"/>
            <a:ext cx="7732340" cy="556873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perbankan</a:t>
            </a:r>
            <a:endParaRPr lang="en-US" sz="2800" dirty="0" smtClean="0"/>
          </a:p>
          <a:p>
            <a:pPr lvl="1" algn="just">
              <a:defRPr/>
            </a:pPr>
            <a:r>
              <a:rPr lang="en-US" sz="2800" dirty="0" err="1" smtClean="0"/>
              <a:t>Asas</a:t>
            </a:r>
            <a:r>
              <a:rPr lang="en-US" sz="2800" dirty="0" smtClean="0"/>
              <a:t> </a:t>
            </a:r>
            <a:r>
              <a:rPr lang="en-US" sz="2800" dirty="0" err="1" smtClean="0"/>
              <a:t>Fidusia</a:t>
            </a:r>
            <a:r>
              <a:rPr lang="en-US" sz="2800" dirty="0" smtClean="0"/>
              <a:t>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jaminan</a:t>
            </a:r>
            <a:r>
              <a:rPr lang="en-US" sz="2800" dirty="0" smtClean="0"/>
              <a:t> </a:t>
            </a:r>
            <a:r>
              <a:rPr lang="en-US" sz="2800" dirty="0" err="1" smtClean="0"/>
              <a:t>pembiayaan</a:t>
            </a:r>
            <a:r>
              <a:rPr lang="en-US" sz="2800" dirty="0" smtClean="0"/>
              <a:t> (</a:t>
            </a:r>
            <a:r>
              <a:rPr lang="en-US" sz="2800" b="1" dirty="0" smtClean="0">
                <a:solidFill>
                  <a:srgbClr val="0000CC"/>
                </a:solidFill>
              </a:rPr>
              <a:t>collateral</a:t>
            </a:r>
            <a:r>
              <a:rPr lang="en-US" sz="2800" dirty="0" smtClean="0"/>
              <a:t>) yang </a:t>
            </a:r>
            <a:r>
              <a:rPr lang="en-US" sz="2800" dirty="0" err="1" smtClean="0"/>
              <a:t>barangnya</a:t>
            </a:r>
            <a:r>
              <a:rPr lang="en-US" sz="2800" dirty="0" smtClean="0"/>
              <a:t> </a:t>
            </a:r>
            <a:r>
              <a:rPr lang="en-US" sz="2800" dirty="0" err="1" smtClean="0"/>
              <a:t>tetap</a:t>
            </a:r>
            <a:r>
              <a:rPr lang="en-US" sz="2800" dirty="0" smtClean="0"/>
              <a:t>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nasabah</a:t>
            </a:r>
            <a:r>
              <a:rPr lang="en-US" sz="2800" dirty="0" smtClean="0"/>
              <a:t>, </a:t>
            </a:r>
            <a:r>
              <a:rPr lang="en-US" sz="2800" dirty="0" err="1" smtClean="0"/>
              <a:t>sedangkan</a:t>
            </a:r>
            <a:r>
              <a:rPr lang="en-US" sz="2800" dirty="0" smtClean="0"/>
              <a:t> </a:t>
            </a:r>
            <a:r>
              <a:rPr lang="en-US" sz="2800" dirty="0" err="1" smtClean="0"/>
              <a:t>dokumennya</a:t>
            </a:r>
            <a:r>
              <a:rPr lang="en-US" sz="2800" dirty="0" smtClean="0"/>
              <a:t> </a:t>
            </a:r>
            <a:r>
              <a:rPr lang="en-US" sz="2800" dirty="0" err="1" smtClean="0"/>
              <a:t>dikuasai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bank</a:t>
            </a:r>
          </a:p>
          <a:p>
            <a:pPr lvl="1" algn="just">
              <a:defRPr/>
            </a:pPr>
            <a:r>
              <a:rPr lang="en-US" sz="2800" dirty="0" err="1" smtClean="0"/>
              <a:t>Asas</a:t>
            </a:r>
            <a:r>
              <a:rPr lang="en-US" sz="2800" dirty="0" smtClean="0"/>
              <a:t> </a:t>
            </a:r>
            <a:r>
              <a:rPr lang="en-US" sz="2800" dirty="0" err="1" smtClean="0"/>
              <a:t>Gadai</a:t>
            </a:r>
            <a:r>
              <a:rPr lang="en-US" sz="2800" dirty="0" smtClean="0"/>
              <a:t> (</a:t>
            </a:r>
            <a:r>
              <a:rPr lang="en-US" sz="2800" b="1" dirty="0" smtClean="0">
                <a:solidFill>
                  <a:srgbClr val="0000CC"/>
                </a:solidFill>
              </a:rPr>
              <a:t>mortgage</a:t>
            </a:r>
            <a:r>
              <a:rPr lang="en-US" sz="2800" dirty="0" smtClean="0"/>
              <a:t>) </a:t>
            </a:r>
            <a:r>
              <a:rPr lang="en-US" sz="2800" dirty="0" err="1" smtClean="0"/>
              <a:t>diterapkan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jaminan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pinjaman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diberikan</a:t>
            </a:r>
            <a:r>
              <a:rPr lang="en-US" sz="2800" dirty="0" smtClean="0"/>
              <a:t>, </a:t>
            </a:r>
            <a:r>
              <a:rPr lang="en-US" sz="2800" dirty="0" err="1" smtClean="0"/>
              <a:t>sedangkan</a:t>
            </a:r>
            <a:r>
              <a:rPr lang="en-US" sz="2800" dirty="0" smtClean="0"/>
              <a:t> </a:t>
            </a:r>
            <a:r>
              <a:rPr lang="en-US" sz="2800" dirty="0" err="1" smtClean="0"/>
              <a:t>barangnya</a:t>
            </a:r>
            <a:r>
              <a:rPr lang="en-US" sz="2800" dirty="0" smtClean="0"/>
              <a:t> </a:t>
            </a:r>
            <a:r>
              <a:rPr lang="en-US" sz="2800" dirty="0" err="1" smtClean="0"/>
              <a:t>dikuasai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bank.</a:t>
            </a:r>
          </a:p>
          <a:p>
            <a:pPr lvl="1" algn="just">
              <a:defRPr/>
            </a:pP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dasar</a:t>
            </a:r>
            <a:r>
              <a:rPr lang="en-US" sz="2800" dirty="0" smtClean="0"/>
              <a:t> </a:t>
            </a:r>
            <a:r>
              <a:rPr lang="en-US" sz="2800" dirty="0" err="1" smtClean="0"/>
              <a:t>asas</a:t>
            </a:r>
            <a:r>
              <a:rPr lang="en-US" sz="2800" dirty="0" smtClean="0"/>
              <a:t> yang </a:t>
            </a:r>
            <a:r>
              <a:rPr lang="en-US" sz="2800" dirty="0" err="1" smtClean="0"/>
              <a:t>kedua</a:t>
            </a:r>
            <a:r>
              <a:rPr lang="en-US" sz="2800" dirty="0" smtClean="0"/>
              <a:t>, bank </a:t>
            </a:r>
            <a:r>
              <a:rPr lang="en-US" sz="2800" dirty="0" err="1" smtClean="0"/>
              <a:t>syariah</a:t>
            </a:r>
            <a:r>
              <a:rPr lang="en-US" sz="2800" dirty="0" smtClean="0"/>
              <a:t> </a:t>
            </a:r>
            <a:r>
              <a:rPr lang="en-US" sz="2800" dirty="0" err="1" smtClean="0"/>
              <a:t>menggunakan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Rahn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gadai</a:t>
            </a:r>
            <a:r>
              <a:rPr lang="en-US" sz="2800" dirty="0" smtClean="0"/>
              <a:t> </a:t>
            </a:r>
            <a:r>
              <a:rPr lang="en-US" sz="2800" dirty="0" err="1" smtClean="0"/>
              <a:t>emas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B2585B-5B03-499E-AA7B-DFD07CDB8413}" type="slidenum">
              <a:rPr lang="en-US" smtClean="0"/>
              <a:pPr/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088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RAHN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660332" cy="52807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000" dirty="0" smtClean="0"/>
              <a:t>Feature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gadai</a:t>
            </a:r>
            <a:r>
              <a:rPr lang="en-US" sz="2000" dirty="0" smtClean="0"/>
              <a:t> </a:t>
            </a:r>
            <a:r>
              <a:rPr lang="en-US" sz="2000" dirty="0" err="1" smtClean="0"/>
              <a:t>emas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bertindak</a:t>
            </a:r>
            <a:r>
              <a:rPr lang="en-US" sz="2000" dirty="0" smtClean="0"/>
              <a:t> </a:t>
            </a: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dirty="0" err="1" smtClean="0"/>
              <a:t>rohin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bank </a:t>
            </a: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dirty="0" err="1" smtClean="0"/>
              <a:t>murtahin</a:t>
            </a:r>
            <a:endParaRPr lang="en-US" sz="2000" dirty="0" smtClean="0"/>
          </a:p>
          <a:p>
            <a:pPr lvl="1" algn="just">
              <a:lnSpc>
                <a:spcPct val="120000"/>
              </a:lnSpc>
              <a:defRPr/>
            </a:pP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tetapi</a:t>
            </a:r>
            <a:r>
              <a:rPr lang="en-US" sz="2000" dirty="0" smtClean="0"/>
              <a:t> </a:t>
            </a:r>
            <a:r>
              <a:rPr lang="en-US" sz="2000" dirty="0" err="1" smtClean="0"/>
              <a:t>Rahn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akad</a:t>
            </a:r>
            <a:r>
              <a:rPr lang="en-US" sz="2000" dirty="0" smtClean="0"/>
              <a:t> </a:t>
            </a:r>
            <a:r>
              <a:rPr lang="en-US" sz="2000" dirty="0" err="1" smtClean="0"/>
              <a:t>dipandang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cukup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dasar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pinjaman</a:t>
            </a:r>
            <a:r>
              <a:rPr lang="en-US" sz="2000" dirty="0" smtClean="0"/>
              <a:t>.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itu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bank </a:t>
            </a:r>
            <a:r>
              <a:rPr lang="en-US" sz="2000" dirty="0" err="1" smtClean="0"/>
              <a:t>syariah</a:t>
            </a:r>
            <a:r>
              <a:rPr lang="en-US" sz="2000" dirty="0" smtClean="0"/>
              <a:t>,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diharuskan</a:t>
            </a:r>
            <a:r>
              <a:rPr lang="en-US" sz="2000" dirty="0" smtClean="0"/>
              <a:t> </a:t>
            </a:r>
            <a:r>
              <a:rPr lang="en-US" sz="2000" dirty="0" err="1" smtClean="0"/>
              <a:t>menandatangani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perjanjian</a:t>
            </a:r>
            <a:r>
              <a:rPr lang="en-US" sz="2000" dirty="0" smtClean="0"/>
              <a:t> </a:t>
            </a:r>
            <a:r>
              <a:rPr lang="en-US" sz="2000" dirty="0" err="1" smtClean="0"/>
              <a:t>Qardh</a:t>
            </a:r>
            <a:endParaRPr lang="en-US" sz="2000" dirty="0" smtClean="0"/>
          </a:p>
          <a:p>
            <a:pPr lvl="1" algn="just">
              <a:lnSpc>
                <a:spcPct val="120000"/>
              </a:lnSpc>
              <a:defRPr/>
            </a:pPr>
            <a:r>
              <a:rPr lang="en-US" sz="2000" dirty="0" err="1" smtClean="0"/>
              <a:t>Disebabkan</a:t>
            </a:r>
            <a:r>
              <a:rPr lang="en-US" sz="2000" dirty="0" smtClean="0"/>
              <a:t> </a:t>
            </a:r>
            <a:r>
              <a:rPr lang="en-US" sz="2000" dirty="0" err="1" smtClean="0"/>
              <a:t>Rahn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Qardh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akad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r>
              <a:rPr lang="en-US" sz="2000" dirty="0" smtClean="0"/>
              <a:t> </a:t>
            </a:r>
            <a:r>
              <a:rPr lang="en-US" sz="2000" i="1" dirty="0" smtClean="0"/>
              <a:t>(</a:t>
            </a:r>
            <a:r>
              <a:rPr lang="en-US" sz="2000" i="1" dirty="0" err="1" smtClean="0"/>
              <a:t>tabarru</a:t>
            </a:r>
            <a:r>
              <a:rPr lang="en-US" sz="2000" dirty="0" smtClean="0"/>
              <a:t>’) </a:t>
            </a:r>
            <a:r>
              <a:rPr lang="en-US" sz="2000" dirty="0" err="1" smtClean="0"/>
              <a:t>maka</a:t>
            </a:r>
            <a:r>
              <a:rPr lang="en-US" sz="2000" dirty="0" smtClean="0"/>
              <a:t> bank </a:t>
            </a:r>
            <a:r>
              <a:rPr lang="en-US" sz="2000" dirty="0" err="1" smtClean="0"/>
              <a:t>syariah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menandatangani</a:t>
            </a:r>
            <a:r>
              <a:rPr lang="en-US" sz="2000" dirty="0" smtClean="0"/>
              <a:t> </a:t>
            </a:r>
            <a:r>
              <a:rPr lang="en-US" sz="2000" dirty="0" err="1" smtClean="0"/>
              <a:t>akad</a:t>
            </a:r>
            <a:r>
              <a:rPr lang="en-US" sz="2000" dirty="0" smtClean="0"/>
              <a:t> lain yang </a:t>
            </a:r>
            <a:r>
              <a:rPr lang="en-US" sz="2000" dirty="0" err="1" smtClean="0"/>
              <a:t>bersifat</a:t>
            </a:r>
            <a:r>
              <a:rPr lang="en-US" sz="2000" dirty="0" smtClean="0"/>
              <a:t> </a:t>
            </a:r>
            <a:r>
              <a:rPr lang="en-US" sz="2000" dirty="0" err="1" smtClean="0"/>
              <a:t>komersial</a:t>
            </a:r>
            <a:r>
              <a:rPr lang="en-US" sz="2000" dirty="0" smtClean="0"/>
              <a:t>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perjanjian</a:t>
            </a:r>
            <a:r>
              <a:rPr lang="en-US" sz="2000" dirty="0" smtClean="0"/>
              <a:t> </a:t>
            </a:r>
            <a:r>
              <a:rPr lang="en-US" sz="2000" dirty="0" err="1" smtClean="0"/>
              <a:t>Ijarah</a:t>
            </a:r>
            <a:r>
              <a:rPr lang="en-US" sz="2000" dirty="0" smtClean="0"/>
              <a:t> (</a:t>
            </a:r>
            <a:r>
              <a:rPr lang="en-US" sz="2000" dirty="0" err="1" smtClean="0"/>
              <a:t>sewa</a:t>
            </a:r>
            <a:r>
              <a:rPr lang="en-US" sz="2000" dirty="0" smtClean="0"/>
              <a:t>).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perjanjian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diharuskan</a:t>
            </a:r>
            <a:r>
              <a:rPr lang="en-US" sz="2000" dirty="0" smtClean="0"/>
              <a:t> </a:t>
            </a:r>
            <a:r>
              <a:rPr lang="en-US" sz="2000" i="1" dirty="0" err="1" smtClean="0"/>
              <a:t>menyewa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tempat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penyimpanan</a:t>
            </a:r>
            <a:r>
              <a:rPr lang="en-US" sz="2000" i="1" dirty="0" smtClean="0">
                <a:solidFill>
                  <a:srgbClr val="FF0000"/>
                </a:solidFill>
              </a:rPr>
              <a:t> </a:t>
            </a:r>
            <a:r>
              <a:rPr lang="en-US" sz="2000" i="1" dirty="0" err="1" smtClean="0"/>
              <a:t>emas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dijadikan</a:t>
            </a:r>
            <a:r>
              <a:rPr lang="en-US" sz="2000" dirty="0" smtClean="0"/>
              <a:t> </a:t>
            </a:r>
            <a:r>
              <a:rPr lang="en-US" sz="2000" dirty="0" err="1" smtClean="0"/>
              <a:t>jaminan</a:t>
            </a:r>
            <a:r>
              <a:rPr lang="en-US" sz="2000" dirty="0" smtClean="0"/>
              <a:t> </a:t>
            </a:r>
            <a:r>
              <a:rPr lang="en-US" sz="2000" dirty="0" err="1" smtClean="0"/>
              <a:t>itu</a:t>
            </a:r>
            <a:endParaRPr lang="en-US" sz="2000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A4FF5D-314A-4494-83AF-E247112600AA}" type="slidenum">
              <a:rPr lang="en-US" smtClean="0"/>
              <a:pPr/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6754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RAHN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660332" cy="535270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dirty="0" smtClean="0"/>
              <a:t>Feature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penyimpanan</a:t>
            </a:r>
            <a:r>
              <a:rPr lang="en-US" sz="2400" dirty="0" smtClean="0"/>
              <a:t> </a:t>
            </a:r>
            <a:r>
              <a:rPr lang="en-US" sz="2400" dirty="0" err="1" smtClean="0"/>
              <a:t>emas</a:t>
            </a:r>
            <a:r>
              <a:rPr lang="en-US" sz="2400" dirty="0" smtClean="0"/>
              <a:t> </a:t>
            </a:r>
            <a:r>
              <a:rPr lang="en-US" sz="2400" dirty="0" err="1" smtClean="0"/>
              <a:t>gadai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boleh</a:t>
            </a:r>
            <a:r>
              <a:rPr lang="en-US" sz="2400" dirty="0" smtClean="0"/>
              <a:t> </a:t>
            </a:r>
            <a:r>
              <a:rPr lang="en-US" sz="2400" dirty="0" err="1" smtClean="0"/>
              <a:t>dikaitkan</a:t>
            </a:r>
            <a:r>
              <a:rPr lang="en-US" sz="2400" dirty="0" smtClean="0"/>
              <a:t> (</a:t>
            </a:r>
            <a:r>
              <a:rPr lang="en-US" sz="2400" dirty="0" err="1" smtClean="0"/>
              <a:t>persentase</a:t>
            </a:r>
            <a:r>
              <a:rPr lang="en-US" sz="2400" dirty="0" smtClean="0"/>
              <a:t>)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uang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dipinjamkan</a:t>
            </a:r>
            <a:r>
              <a:rPr lang="en-US" sz="2400" dirty="0" smtClean="0"/>
              <a:t>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disebabkan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Qardh</a:t>
            </a:r>
            <a:r>
              <a:rPr lang="en-US" sz="2400" dirty="0" smtClean="0"/>
              <a:t> yang </a:t>
            </a:r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dirty="0" err="1" smtClean="0"/>
              <a:t>imbalannya</a:t>
            </a:r>
            <a:r>
              <a:rPr lang="en-US" sz="2400" dirty="0" smtClean="0"/>
              <a:t> </a:t>
            </a:r>
            <a:r>
              <a:rPr lang="en-US" sz="2400" dirty="0" err="1" smtClean="0"/>
              <a:t>disyaratkan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dipersentasekan</a:t>
            </a:r>
            <a:r>
              <a:rPr lang="en-US" sz="2400" dirty="0" smtClean="0"/>
              <a:t> </a:t>
            </a:r>
            <a:r>
              <a:rPr lang="en-US" sz="2400" dirty="0" err="1" smtClean="0"/>
              <a:t>dikhawatirkan</a:t>
            </a:r>
            <a:r>
              <a:rPr lang="en-US" sz="2400" dirty="0" smtClean="0"/>
              <a:t> </a:t>
            </a:r>
            <a:r>
              <a:rPr lang="id-ID" sz="2400" dirty="0" smtClean="0"/>
              <a:t>jatuh pada hukum</a:t>
            </a:r>
            <a:r>
              <a:rPr lang="en-US" sz="2400" dirty="0" smtClean="0"/>
              <a:t> </a:t>
            </a:r>
            <a:r>
              <a:rPr lang="en-US" sz="2400" i="1" dirty="0" err="1" smtClean="0"/>
              <a:t>riba</a:t>
            </a:r>
            <a:endParaRPr lang="en-US" sz="2400" i="1" dirty="0" smtClean="0"/>
          </a:p>
          <a:p>
            <a:pPr lvl="1" algn="just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Supaya</a:t>
            </a:r>
            <a:r>
              <a:rPr lang="en-US" sz="2400" dirty="0" smtClean="0"/>
              <a:t> bank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 smtClean="0"/>
              <a:t>penyimpanan</a:t>
            </a:r>
            <a:r>
              <a:rPr lang="en-US" sz="2400" dirty="0" smtClean="0"/>
              <a:t> </a:t>
            </a:r>
            <a:r>
              <a:rPr lang="en-US" sz="2400" dirty="0" err="1" smtClean="0"/>
              <a:t>emas</a:t>
            </a:r>
            <a:r>
              <a:rPr lang="en-US" sz="2400" dirty="0" smtClean="0"/>
              <a:t> </a:t>
            </a:r>
            <a:r>
              <a:rPr lang="en-US" sz="2400" dirty="0" err="1" smtClean="0"/>
              <a:t>bagi</a:t>
            </a:r>
            <a:r>
              <a:rPr lang="en-US" sz="2400" dirty="0" smtClean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bank </a:t>
            </a:r>
            <a:r>
              <a:rPr lang="en-US" sz="2400" dirty="0" err="1" smtClean="0"/>
              <a:t>syariah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boleh</a:t>
            </a:r>
            <a:r>
              <a:rPr lang="en-US" sz="2400" dirty="0" smtClean="0"/>
              <a:t> </a:t>
            </a:r>
            <a:r>
              <a:rPr lang="en-US" sz="2400" dirty="0" err="1" smtClean="0"/>
              <a:t>menyimpan</a:t>
            </a:r>
            <a:r>
              <a:rPr lang="en-US" sz="2400" dirty="0" smtClean="0"/>
              <a:t> </a:t>
            </a:r>
            <a:r>
              <a:rPr lang="en-US" sz="2400" dirty="0" err="1" smtClean="0"/>
              <a:t>emas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i="1" dirty="0" err="1" smtClean="0"/>
              <a:t>selama</a:t>
            </a:r>
            <a:r>
              <a:rPr lang="en-US" sz="2400" i="1" dirty="0" smtClean="0"/>
              <a:t> 60 </a:t>
            </a:r>
            <a:r>
              <a:rPr lang="en-US" sz="2400" i="1" dirty="0" err="1" smtClean="0"/>
              <a:t>hari</a:t>
            </a:r>
            <a:r>
              <a:rPr lang="en-US" sz="2400" i="1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perpanjangannya</a:t>
            </a:r>
            <a:r>
              <a:rPr lang="en-US" sz="2400" dirty="0" smtClean="0"/>
              <a:t> 1 x 60 </a:t>
            </a:r>
            <a:r>
              <a:rPr lang="en-US" sz="2400" dirty="0" err="1" smtClean="0"/>
              <a:t>hari</a:t>
            </a:r>
            <a:r>
              <a:rPr lang="en-US" sz="2400" dirty="0" smtClean="0"/>
              <a:t>. </a:t>
            </a:r>
            <a:r>
              <a:rPr lang="en-US" sz="2400" dirty="0" err="1" smtClean="0"/>
              <a:t>Setelah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diharuskan</a:t>
            </a:r>
            <a:r>
              <a:rPr lang="en-US" sz="2400" dirty="0" smtClean="0"/>
              <a:t> </a:t>
            </a:r>
            <a:r>
              <a:rPr lang="en-US" sz="2400" dirty="0" err="1" smtClean="0"/>
              <a:t>menebusnya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bank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melelangnya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EB0867-7732-4235-9C3F-98B22E32EFE7}" type="slidenum">
              <a:rPr lang="en-US" smtClean="0"/>
              <a:pPr/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958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QARDH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00628"/>
            <a:ext cx="7588324" cy="52807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Definisi</a:t>
            </a:r>
            <a:endParaRPr lang="en-US" sz="2400" dirty="0" smtClean="0"/>
          </a:p>
          <a:p>
            <a:pPr lvl="1" algn="just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</a:t>
            </a:r>
            <a:r>
              <a:rPr lang="en-US" sz="2400" dirty="0" err="1" smtClean="0"/>
              <a:t>dana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jangka</a:t>
            </a:r>
            <a:r>
              <a:rPr lang="en-US" sz="2400" dirty="0" smtClean="0"/>
              <a:t> </a:t>
            </a:r>
            <a:r>
              <a:rPr lang="en-US" sz="2400" dirty="0" err="1" smtClean="0"/>
              <a:t>waktu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mengharuskan</a:t>
            </a:r>
            <a:r>
              <a:rPr lang="en-US" sz="2400" dirty="0" smtClean="0"/>
              <a:t> </a:t>
            </a:r>
            <a:r>
              <a:rPr lang="en-US" sz="2400" dirty="0" err="1" smtClean="0"/>
              <a:t>pengembalian</a:t>
            </a:r>
            <a:r>
              <a:rPr lang="en-US" sz="2400" dirty="0" smtClean="0"/>
              <a:t> </a:t>
            </a:r>
            <a:r>
              <a:rPr lang="en-US" sz="2400" dirty="0" err="1" smtClean="0"/>
              <a:t>sejumlah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dipinjam</a:t>
            </a:r>
            <a:endParaRPr lang="en-US" sz="2400" dirty="0" smtClean="0"/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400" dirty="0" smtClean="0"/>
              <a:t>Feature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pembiayaan</a:t>
            </a:r>
            <a:r>
              <a:rPr lang="en-US" sz="2400" dirty="0" smtClean="0"/>
              <a:t> bank </a:t>
            </a:r>
            <a:r>
              <a:rPr lang="en-US" sz="2400" dirty="0" err="1" smtClean="0"/>
              <a:t>bertindak</a:t>
            </a:r>
            <a:r>
              <a:rPr lang="en-US" sz="2400" dirty="0" smtClean="0"/>
              <a:t> </a:t>
            </a:r>
            <a:r>
              <a:rPr lang="en-US" sz="2400" dirty="0" err="1" smtClean="0"/>
              <a:t>selaku</a:t>
            </a:r>
            <a:r>
              <a:rPr lang="en-US" sz="2400" dirty="0" smtClean="0"/>
              <a:t> </a:t>
            </a:r>
            <a:r>
              <a:rPr lang="en-US" sz="2400" dirty="0" err="1" smtClean="0"/>
              <a:t>pemberi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(</a:t>
            </a:r>
            <a:r>
              <a:rPr lang="en-US" sz="2400" dirty="0" err="1" smtClean="0"/>
              <a:t>muqridh</a:t>
            </a:r>
            <a:r>
              <a:rPr lang="en-US" sz="2400" dirty="0" smtClean="0"/>
              <a:t>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(</a:t>
            </a:r>
            <a:r>
              <a:rPr lang="en-US" sz="2400" dirty="0" err="1" smtClean="0"/>
              <a:t>muqtaridh</a:t>
            </a:r>
            <a:r>
              <a:rPr lang="en-US" sz="2400" dirty="0" smtClean="0"/>
              <a:t>)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400" dirty="0" smtClean="0"/>
              <a:t>Bank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boleh</a:t>
            </a:r>
            <a:r>
              <a:rPr lang="en-US" sz="2400" dirty="0" smtClean="0"/>
              <a:t> </a:t>
            </a:r>
            <a:r>
              <a:rPr lang="en-US" sz="2400" dirty="0" err="1" smtClean="0"/>
              <a:t>mengenakan</a:t>
            </a:r>
            <a:r>
              <a:rPr lang="en-US" sz="2400" dirty="0" smtClean="0"/>
              <a:t> </a:t>
            </a:r>
            <a:r>
              <a:rPr lang="en-US" sz="2400" dirty="0" err="1" smtClean="0"/>
              <a:t>imbalan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peminjam</a:t>
            </a:r>
            <a:r>
              <a:rPr lang="en-US" sz="2400" dirty="0" smtClean="0"/>
              <a:t> </a:t>
            </a:r>
            <a:r>
              <a:rPr lang="en-US" sz="2400" dirty="0" err="1" smtClean="0"/>
              <a:t>baik</a:t>
            </a:r>
            <a:r>
              <a:rPr lang="en-US" sz="2400" dirty="0" smtClean="0"/>
              <a:t> </a:t>
            </a:r>
            <a:r>
              <a:rPr lang="en-US" sz="2400" dirty="0" err="1" smtClean="0"/>
              <a:t>berupa</a:t>
            </a:r>
            <a:r>
              <a:rPr lang="en-US" sz="2400" dirty="0" smtClean="0"/>
              <a:t> </a:t>
            </a:r>
            <a:r>
              <a:rPr lang="en-US" sz="2400" dirty="0" err="1" smtClean="0"/>
              <a:t>lumsump</a:t>
            </a:r>
            <a:r>
              <a:rPr lang="en-US" sz="2400" dirty="0" smtClean="0"/>
              <a:t> </a:t>
            </a:r>
            <a:r>
              <a:rPr lang="en-US" sz="2400" dirty="0" err="1" smtClean="0"/>
              <a:t>ataupun</a:t>
            </a:r>
            <a:r>
              <a:rPr lang="en-US" sz="2400" dirty="0" smtClean="0"/>
              <a:t> </a:t>
            </a:r>
            <a:r>
              <a:rPr lang="en-US" sz="2400" dirty="0" err="1" smtClean="0"/>
              <a:t>persentase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CC4B160-7D21-4D79-A231-06134F1D59E0}" type="slidenum">
              <a:rPr lang="en-US" smtClean="0"/>
              <a:pPr/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054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QARDH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7520940" cy="538004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smtClean="0"/>
              <a:t>Feature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smtClean="0"/>
              <a:t>Bank </a:t>
            </a:r>
            <a:r>
              <a:rPr lang="en-US" sz="2400" dirty="0" err="1" smtClean="0"/>
              <a:t>dibolehkan</a:t>
            </a:r>
            <a:r>
              <a:rPr lang="en-US" sz="2400" dirty="0" smtClean="0"/>
              <a:t> </a:t>
            </a:r>
            <a:r>
              <a:rPr lang="en-US" sz="2400" dirty="0" err="1" smtClean="0"/>
              <a:t>meminta</a:t>
            </a:r>
            <a:r>
              <a:rPr lang="en-US" sz="2400" dirty="0" smtClean="0"/>
              <a:t> </a:t>
            </a:r>
            <a:r>
              <a:rPr lang="en-US" sz="2400" dirty="0" err="1" smtClean="0"/>
              <a:t>jaminan</a:t>
            </a:r>
            <a:r>
              <a:rPr lang="en-US" sz="2400" dirty="0" smtClean="0"/>
              <a:t> </a:t>
            </a:r>
            <a:r>
              <a:rPr lang="en-US" sz="2400" dirty="0" err="1" smtClean="0"/>
              <a:t>apabila</a:t>
            </a:r>
            <a:r>
              <a:rPr lang="en-US" sz="2400" dirty="0" smtClean="0"/>
              <a:t> </a:t>
            </a:r>
            <a:r>
              <a:rPr lang="en-US" sz="2400" dirty="0" err="1" smtClean="0"/>
              <a:t>dipandang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menyepakatinya</a:t>
            </a:r>
            <a:endParaRPr lang="en-US" sz="2400" dirty="0" smtClean="0"/>
          </a:p>
          <a:p>
            <a:pPr lvl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smtClean="0"/>
              <a:t>Bank </a:t>
            </a:r>
            <a:r>
              <a:rPr lang="en-US" sz="2400" dirty="0" err="1" smtClean="0"/>
              <a:t>dibolehkan</a:t>
            </a:r>
            <a:r>
              <a:rPr lang="en-US" sz="2400" dirty="0" smtClean="0"/>
              <a:t> </a:t>
            </a:r>
            <a:r>
              <a:rPr lang="en-US" sz="2400" dirty="0" err="1" smtClean="0"/>
              <a:t>mengenakan</a:t>
            </a:r>
            <a:r>
              <a:rPr lang="en-US" sz="2400" dirty="0" smtClean="0"/>
              <a:t> </a:t>
            </a:r>
            <a:r>
              <a:rPr lang="en-US" sz="2400" dirty="0" err="1" smtClean="0"/>
              <a:t>biaya</a:t>
            </a:r>
            <a:r>
              <a:rPr lang="en-US" sz="2400" dirty="0" smtClean="0"/>
              <a:t> </a:t>
            </a:r>
            <a:r>
              <a:rPr lang="en-US" sz="2400" dirty="0" err="1" smtClean="0"/>
              <a:t>administrasi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sama</a:t>
            </a:r>
            <a:r>
              <a:rPr lang="en-US" sz="2400" dirty="0" smtClean="0"/>
              <a:t> </a:t>
            </a:r>
            <a:r>
              <a:rPr lang="en-US" sz="2400" dirty="0" err="1" smtClean="0"/>
              <a:t>jumlahnya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semua</a:t>
            </a:r>
            <a:r>
              <a:rPr lang="en-US" sz="2400" dirty="0" smtClean="0"/>
              <a:t> nominal </a:t>
            </a:r>
            <a:r>
              <a:rPr lang="en-US" sz="2400" dirty="0" err="1" smtClean="0"/>
              <a:t>pinjaman</a:t>
            </a:r>
            <a:endParaRPr lang="en-US" sz="2400" dirty="0" smtClean="0"/>
          </a:p>
          <a:p>
            <a:pPr lvl="1" algn="just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sz="2400" dirty="0" err="1" smtClean="0">
                <a:solidFill>
                  <a:srgbClr val="FF0000"/>
                </a:solidFill>
              </a:rPr>
              <a:t>Sumber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dana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bersifat</a:t>
            </a:r>
            <a:r>
              <a:rPr lang="en-US" sz="2400" dirty="0" smtClean="0"/>
              <a:t> </a:t>
            </a:r>
            <a:r>
              <a:rPr lang="en-US" sz="2400" dirty="0" err="1" smtClean="0"/>
              <a:t>komersial</a:t>
            </a:r>
            <a:r>
              <a:rPr lang="en-US" sz="2400" dirty="0" smtClean="0"/>
              <a:t> (</a:t>
            </a:r>
            <a:r>
              <a:rPr lang="en-US" sz="2400" dirty="0" err="1" smtClean="0"/>
              <a:t>gadai</a:t>
            </a:r>
            <a:r>
              <a:rPr lang="en-US" sz="2400" dirty="0" smtClean="0"/>
              <a:t> </a:t>
            </a:r>
            <a:r>
              <a:rPr lang="en-US" sz="2400" dirty="0" err="1" smtClean="0"/>
              <a:t>emas</a:t>
            </a:r>
            <a:r>
              <a:rPr lang="en-US" sz="2400" dirty="0" smtClean="0"/>
              <a:t>, </a:t>
            </a:r>
            <a:r>
              <a:rPr lang="en-US" sz="2400" dirty="0" err="1" smtClean="0"/>
              <a:t>dana</a:t>
            </a:r>
            <a:r>
              <a:rPr lang="en-US" sz="2400" dirty="0" smtClean="0"/>
              <a:t> </a:t>
            </a:r>
            <a:r>
              <a:rPr lang="en-US" sz="2400" dirty="0" err="1" smtClean="0"/>
              <a:t>talangan</a:t>
            </a:r>
            <a:r>
              <a:rPr lang="en-US" sz="2400" dirty="0" smtClean="0"/>
              <a:t> </a:t>
            </a:r>
            <a:r>
              <a:rPr lang="en-US" sz="2400" dirty="0" err="1" smtClean="0"/>
              <a:t>haji</a:t>
            </a:r>
            <a:r>
              <a:rPr lang="en-US" sz="2400" dirty="0" smtClean="0"/>
              <a:t>, </a:t>
            </a:r>
            <a:r>
              <a:rPr lang="en-US" sz="2400" dirty="0" err="1" smtClean="0"/>
              <a:t>pengambil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alihan</a:t>
            </a:r>
            <a:r>
              <a:rPr lang="en-US" sz="2400" dirty="0" smtClean="0"/>
              <a:t> </a:t>
            </a:r>
            <a:r>
              <a:rPr lang="en-US" sz="2400" dirty="0" err="1" smtClean="0"/>
              <a:t>hutang</a:t>
            </a:r>
            <a:r>
              <a:rPr lang="en-US" sz="2400" dirty="0" smtClean="0"/>
              <a:t>)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modal bank. 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</a:t>
            </a:r>
            <a:r>
              <a:rPr lang="en-US" sz="2400" dirty="0" err="1" smtClean="0"/>
              <a:t>kebajikan</a:t>
            </a:r>
            <a:r>
              <a:rPr lang="en-US" sz="2400" dirty="0" smtClean="0"/>
              <a:t> </a:t>
            </a:r>
            <a:r>
              <a:rPr lang="en-US" sz="2400" dirty="0" err="1" smtClean="0"/>
              <a:t>sumber</a:t>
            </a:r>
            <a:r>
              <a:rPr lang="en-US" sz="2400" dirty="0" smtClean="0"/>
              <a:t> </a:t>
            </a:r>
            <a:r>
              <a:rPr lang="en-US" sz="2400" dirty="0" err="1" smtClean="0"/>
              <a:t>dananya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dana</a:t>
            </a:r>
            <a:r>
              <a:rPr lang="en-US" sz="2400" dirty="0" smtClean="0"/>
              <a:t> </a:t>
            </a:r>
            <a:r>
              <a:rPr lang="en-US" sz="2400" dirty="0" err="1" smtClean="0"/>
              <a:t>sosial</a:t>
            </a:r>
            <a:r>
              <a:rPr lang="en-US" sz="2400" dirty="0" smtClean="0"/>
              <a:t> (</a:t>
            </a:r>
            <a:r>
              <a:rPr lang="en-US" sz="2400" dirty="0" err="1" smtClean="0"/>
              <a:t>zakat</a:t>
            </a:r>
            <a:r>
              <a:rPr lang="en-US" sz="2400" dirty="0" smtClean="0"/>
              <a:t>, </a:t>
            </a:r>
            <a:r>
              <a:rPr lang="en-US" sz="2400" dirty="0" err="1" smtClean="0"/>
              <a:t>infaq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sadaqah</a:t>
            </a:r>
            <a:r>
              <a:rPr lang="en-US" sz="2400" dirty="0" smtClean="0"/>
              <a:t>). </a:t>
            </a:r>
            <a:r>
              <a:rPr lang="en-US" sz="2400" dirty="0" err="1" smtClean="0"/>
              <a:t>Pinjaman</a:t>
            </a:r>
            <a:r>
              <a:rPr lang="en-US" sz="2400" dirty="0" smtClean="0"/>
              <a:t> </a:t>
            </a:r>
            <a:r>
              <a:rPr lang="en-US" sz="2400" dirty="0" err="1" smtClean="0"/>
              <a:t>kebajikan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disebut</a:t>
            </a:r>
            <a:r>
              <a:rPr lang="en-US" sz="2400" dirty="0" smtClean="0"/>
              <a:t> </a:t>
            </a:r>
            <a:r>
              <a:rPr lang="en-US" sz="2400" dirty="0" err="1" smtClean="0"/>
              <a:t>Qardhul</a:t>
            </a:r>
            <a:r>
              <a:rPr lang="en-US" sz="2400" dirty="0" smtClean="0"/>
              <a:t> </a:t>
            </a:r>
            <a:r>
              <a:rPr lang="en-US" sz="2400" dirty="0" err="1" smtClean="0"/>
              <a:t>Hasan</a:t>
            </a:r>
            <a:endParaRPr lang="en-US" sz="24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D914D7-8464-4E53-A0A0-584029EA03D4}" type="slidenum">
              <a:rPr lang="en-US" smtClean="0"/>
              <a:pPr/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496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 algn="ctr">
              <a:buFont typeface="Wingdings" pitchFamily="2" charset="2"/>
              <a:buChar char="v"/>
            </a:pPr>
            <a:endParaRPr lang="id-ID" sz="4400" dirty="0" smtClean="0"/>
          </a:p>
          <a:p>
            <a:pPr lvl="4" algn="ctr">
              <a:buFont typeface="Wingdings" pitchFamily="2" charset="2"/>
              <a:buChar char="v"/>
            </a:pPr>
            <a:endParaRPr lang="id-ID" sz="4400" dirty="0"/>
          </a:p>
          <a:p>
            <a:pPr lvl="4" algn="ctr">
              <a:buFont typeface="Wingdings" pitchFamily="2" charset="2"/>
              <a:buChar char="v"/>
            </a:pPr>
            <a:r>
              <a:rPr lang="id-ID" sz="4400" dirty="0" smtClean="0"/>
              <a:t>JASA PERBANKAN</a:t>
            </a:r>
          </a:p>
          <a:p>
            <a:pPr lvl="3" algn="ctr">
              <a:buFont typeface="Wingdings" pitchFamily="2" charset="2"/>
              <a:buChar char="v"/>
            </a:pPr>
            <a:endParaRPr lang="id-ID" sz="4400" dirty="0"/>
          </a:p>
          <a:p>
            <a:pPr lvl="3" algn="ctr">
              <a:buFont typeface="Wingdings" pitchFamily="2" charset="2"/>
              <a:buChar char="v"/>
            </a:pPr>
            <a:endParaRPr lang="id-ID" sz="4400" dirty="0" smtClean="0"/>
          </a:p>
          <a:p>
            <a:pPr lvl="3" algn="ctr">
              <a:buFont typeface="Wingdings" pitchFamily="2" charset="2"/>
              <a:buChar char="v"/>
            </a:pPr>
            <a:endParaRPr lang="id-ID" sz="4400" dirty="0"/>
          </a:p>
        </p:txBody>
      </p:sp>
    </p:spTree>
    <p:extLst>
      <p:ext uri="{BB962C8B-B14F-4D97-AF65-F5344CB8AC3E}">
        <p14:creationId xmlns:p14="http://schemas.microsoft.com/office/powerpoint/2010/main" val="85460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JASA PERBANKAN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96752"/>
            <a:ext cx="7376924" cy="5380049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600"/>
              </a:spcBef>
            </a:pPr>
            <a:r>
              <a:rPr lang="en-US" sz="2800" dirty="0" err="1" smtClean="0"/>
              <a:t>Definisi</a:t>
            </a:r>
            <a:endParaRPr lang="en-US" sz="28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2400" dirty="0" smtClean="0"/>
              <a:t>Yang </a:t>
            </a:r>
            <a:r>
              <a:rPr lang="en-US" sz="2400" dirty="0" err="1" smtClean="0"/>
              <a:t>dimaksud</a:t>
            </a:r>
            <a:r>
              <a:rPr lang="en-US" sz="2400" dirty="0" smtClean="0"/>
              <a:t> </a:t>
            </a:r>
            <a:r>
              <a:rPr lang="en-US" sz="2400" dirty="0" err="1" smtClean="0"/>
              <a:t>jasa</a:t>
            </a:r>
            <a:r>
              <a:rPr lang="en-US" sz="2400" dirty="0" smtClean="0"/>
              <a:t> </a:t>
            </a:r>
            <a:r>
              <a:rPr lang="en-US" sz="2400" dirty="0" err="1" smtClean="0"/>
              <a:t>perbankan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pelayanan</a:t>
            </a:r>
            <a:r>
              <a:rPr lang="en-US" sz="2400" dirty="0" smtClean="0"/>
              <a:t> bank </a:t>
            </a:r>
            <a:r>
              <a:rPr lang="en-US" sz="2400" dirty="0" err="1" smtClean="0"/>
              <a:t>terhadap</a:t>
            </a:r>
            <a:r>
              <a:rPr lang="en-US" sz="2400" dirty="0" smtClean="0"/>
              <a:t> </a:t>
            </a:r>
            <a:r>
              <a:rPr lang="en-US" sz="2400" dirty="0" err="1" smtClean="0"/>
              <a:t>nasabah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modal </a:t>
            </a:r>
            <a:r>
              <a:rPr lang="en-US" sz="2400" dirty="0" err="1" smtClean="0"/>
              <a:t>tunai</a:t>
            </a:r>
            <a:r>
              <a:rPr lang="en-US" sz="2400" dirty="0" smtClean="0"/>
              <a:t>.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pelayanan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 bank </a:t>
            </a:r>
            <a:r>
              <a:rPr lang="en-US" sz="2400" dirty="0" err="1" smtClean="0"/>
              <a:t>menerima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imbalan</a:t>
            </a:r>
            <a:r>
              <a:rPr lang="en-US" sz="2400" dirty="0" smtClean="0"/>
              <a:t> (fee). </a:t>
            </a:r>
            <a:r>
              <a:rPr lang="en-US" sz="2400" dirty="0" err="1" smtClean="0"/>
              <a:t>Jasa-jasa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berupa</a:t>
            </a:r>
            <a:r>
              <a:rPr lang="en-US" sz="2400" dirty="0" smtClean="0"/>
              <a:t>: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err="1" smtClean="0"/>
              <a:t>Pengiriman</a:t>
            </a:r>
            <a:r>
              <a:rPr lang="en-US" sz="2000" dirty="0" smtClean="0"/>
              <a:t> </a:t>
            </a:r>
            <a:r>
              <a:rPr lang="en-US" sz="2000" dirty="0" err="1" smtClean="0"/>
              <a:t>Uang</a:t>
            </a:r>
            <a:r>
              <a:rPr lang="en-US" sz="2000" dirty="0" smtClean="0"/>
              <a:t> (</a:t>
            </a:r>
            <a:r>
              <a:rPr lang="en-US" sz="2000" b="1" dirty="0" smtClean="0"/>
              <a:t>Transfer</a:t>
            </a:r>
            <a:r>
              <a:rPr lang="en-US" sz="2000" dirty="0" smtClean="0"/>
              <a:t>)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err="1" smtClean="0"/>
              <a:t>Pencairan</a:t>
            </a:r>
            <a:r>
              <a:rPr lang="en-US" sz="2000" dirty="0" smtClean="0"/>
              <a:t> </a:t>
            </a:r>
            <a:r>
              <a:rPr lang="en-US" sz="2000" dirty="0" err="1" smtClean="0"/>
              <a:t>cek</a:t>
            </a:r>
            <a:r>
              <a:rPr lang="en-US" sz="2000" dirty="0" smtClean="0"/>
              <a:t> (</a:t>
            </a:r>
            <a:r>
              <a:rPr lang="en-US" sz="2000" b="1" dirty="0" err="1" smtClean="0"/>
              <a:t>Inkaso</a:t>
            </a:r>
            <a:r>
              <a:rPr lang="en-US" sz="2000" dirty="0" smtClean="0"/>
              <a:t>)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err="1" smtClean="0"/>
              <a:t>Penukaran</a:t>
            </a:r>
            <a:r>
              <a:rPr lang="en-US" sz="2000" dirty="0" smtClean="0"/>
              <a:t> </a:t>
            </a:r>
            <a:r>
              <a:rPr lang="en-US" sz="2000" dirty="0" err="1" smtClean="0"/>
              <a:t>uang</a:t>
            </a:r>
            <a:r>
              <a:rPr lang="en-US" sz="2000" dirty="0" smtClean="0"/>
              <a:t> </a:t>
            </a:r>
            <a:r>
              <a:rPr lang="en-US" sz="2000" dirty="0" err="1" smtClean="0"/>
              <a:t>asing</a:t>
            </a:r>
            <a:r>
              <a:rPr lang="en-US" sz="2000" dirty="0" smtClean="0"/>
              <a:t> (</a:t>
            </a:r>
            <a:r>
              <a:rPr lang="en-US" sz="2000" b="1" dirty="0" err="1" smtClean="0"/>
              <a:t>Valas</a:t>
            </a:r>
            <a:r>
              <a:rPr lang="en-US" sz="2000" dirty="0" smtClean="0"/>
              <a:t>)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err="1" smtClean="0"/>
              <a:t>Kiriman</a:t>
            </a:r>
            <a:r>
              <a:rPr lang="en-US" sz="2000" dirty="0" smtClean="0"/>
              <a:t> </a:t>
            </a:r>
            <a:r>
              <a:rPr lang="en-US" sz="2000" dirty="0" err="1" smtClean="0"/>
              <a:t>uang</a:t>
            </a:r>
            <a:r>
              <a:rPr lang="en-US" sz="2000" dirty="0" smtClean="0"/>
              <a:t>/KU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smtClean="0"/>
              <a:t>Letter of Credit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smtClean="0"/>
              <a:t>Bank </a:t>
            </a:r>
            <a:r>
              <a:rPr lang="en-US" sz="2000" dirty="0" err="1" smtClean="0"/>
              <a:t>Garansi</a:t>
            </a:r>
            <a:endParaRPr lang="en-US" sz="2000" dirty="0" smtClean="0"/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smtClean="0"/>
              <a:t>Internet banking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smtClean="0"/>
              <a:t>Phone Banking</a:t>
            </a:r>
          </a:p>
          <a:p>
            <a:pPr lvl="2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000" dirty="0" err="1" smtClean="0"/>
              <a:t>Kartu</a:t>
            </a:r>
            <a:r>
              <a:rPr lang="en-US" sz="2000" dirty="0" smtClean="0"/>
              <a:t> Debit &amp; </a:t>
            </a:r>
            <a:r>
              <a:rPr lang="en-US" sz="2000" dirty="0" err="1" smtClean="0"/>
              <a:t>Kredit</a:t>
            </a:r>
            <a:endParaRPr lang="en-US" sz="2000" dirty="0" smtClean="0"/>
          </a:p>
          <a:p>
            <a:pPr lvl="1" eaLnBrk="1" hangingPunct="1">
              <a:spcBef>
                <a:spcPts val="600"/>
              </a:spcBef>
            </a:pPr>
            <a:endParaRPr lang="en-US" sz="2400" dirty="0" smtClean="0"/>
          </a:p>
        </p:txBody>
      </p:sp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6AECC7-F38B-412A-846A-B2462F3F8C8A}" type="slidenum">
              <a:rPr lang="en-US" smtClean="0"/>
              <a:pPr/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5229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3498C5-9DC3-4D47-A311-D4F8831F345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JASA PERBANKAN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100628"/>
            <a:ext cx="7516316" cy="5208692"/>
          </a:xfrm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</a:pPr>
            <a:r>
              <a:rPr lang="en-US" sz="2800" dirty="0" err="1" smtClean="0"/>
              <a:t>Akad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digunakan</a:t>
            </a:r>
            <a:endParaRPr lang="en-US" sz="2800" dirty="0" smtClean="0"/>
          </a:p>
          <a:p>
            <a:pPr lvl="1" eaLnBrk="1" hangingPunct="1">
              <a:spcBef>
                <a:spcPts val="600"/>
              </a:spcBef>
            </a:pPr>
            <a:r>
              <a:rPr lang="en-US" sz="2800" dirty="0" err="1" smtClean="0"/>
              <a:t>Wakalah</a:t>
            </a:r>
            <a:r>
              <a:rPr lang="en-US" sz="2800" dirty="0" smtClean="0"/>
              <a:t> (</a:t>
            </a:r>
            <a:r>
              <a:rPr lang="en-US" sz="2800" dirty="0" err="1" smtClean="0"/>
              <a:t>Perwakilan</a:t>
            </a:r>
            <a:r>
              <a:rPr lang="en-US" sz="2800" dirty="0" smtClean="0"/>
              <a:t>)</a:t>
            </a:r>
          </a:p>
          <a:p>
            <a:pPr lvl="2" eaLnBrk="1" hangingPunct="1">
              <a:spcBef>
                <a:spcPts val="600"/>
              </a:spcBef>
            </a:pPr>
            <a:r>
              <a:rPr lang="en-US" sz="2800" dirty="0" err="1" smtClean="0"/>
              <a:t>Produk</a:t>
            </a:r>
            <a:r>
              <a:rPr lang="en-US" sz="2800" dirty="0" smtClean="0"/>
              <a:t>: </a:t>
            </a:r>
            <a:r>
              <a:rPr lang="en-US" sz="2800" b="1" dirty="0" smtClean="0">
                <a:solidFill>
                  <a:srgbClr val="0000CC"/>
                </a:solidFill>
              </a:rPr>
              <a:t>Transfer, </a:t>
            </a:r>
            <a:r>
              <a:rPr lang="en-US" sz="2800" b="1" dirty="0" err="1" smtClean="0">
                <a:solidFill>
                  <a:srgbClr val="0000CC"/>
                </a:solidFill>
              </a:rPr>
              <a:t>Inkaso</a:t>
            </a:r>
            <a:r>
              <a:rPr lang="en-US" sz="2800" b="1" dirty="0" smtClean="0">
                <a:solidFill>
                  <a:srgbClr val="0000CC"/>
                </a:solidFill>
              </a:rPr>
              <a:t>, Debit Card, L/C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2800" dirty="0" err="1" smtClean="0"/>
              <a:t>Kafalah</a:t>
            </a:r>
            <a:r>
              <a:rPr lang="en-US" sz="2800" dirty="0" smtClean="0"/>
              <a:t> (</a:t>
            </a:r>
            <a:r>
              <a:rPr lang="en-US" sz="2800" dirty="0" err="1" smtClean="0"/>
              <a:t>Penjaminan</a:t>
            </a:r>
            <a:r>
              <a:rPr lang="en-US" sz="2800" dirty="0" smtClean="0"/>
              <a:t>)</a:t>
            </a:r>
          </a:p>
          <a:p>
            <a:pPr lvl="2" eaLnBrk="1" hangingPunct="1">
              <a:spcBef>
                <a:spcPts val="600"/>
              </a:spcBef>
            </a:pPr>
            <a:r>
              <a:rPr lang="en-US" sz="2800" dirty="0" err="1" smtClean="0"/>
              <a:t>Produk</a:t>
            </a:r>
            <a:r>
              <a:rPr lang="en-US" sz="2800" dirty="0" smtClean="0"/>
              <a:t>: </a:t>
            </a:r>
            <a:r>
              <a:rPr lang="en-US" sz="2800" b="1" dirty="0" smtClean="0">
                <a:solidFill>
                  <a:srgbClr val="0000CC"/>
                </a:solidFill>
              </a:rPr>
              <a:t>Bank Guarantee, L/C, Charge Card, Credit Card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2800" dirty="0" err="1" smtClean="0"/>
              <a:t>Hawalah</a:t>
            </a:r>
            <a:r>
              <a:rPr lang="en-US" sz="2800" dirty="0" smtClean="0"/>
              <a:t> (</a:t>
            </a:r>
            <a:r>
              <a:rPr lang="en-US" sz="2800" dirty="0" err="1" smtClean="0"/>
              <a:t>Pengalihan</a:t>
            </a:r>
            <a:r>
              <a:rPr lang="en-US" sz="2800" dirty="0" smtClean="0"/>
              <a:t> </a:t>
            </a:r>
            <a:r>
              <a:rPr lang="en-US" sz="2800" dirty="0" err="1" smtClean="0"/>
              <a:t>Piutang</a:t>
            </a:r>
            <a:r>
              <a:rPr lang="en-US" sz="2800" dirty="0" smtClean="0"/>
              <a:t>)</a:t>
            </a:r>
          </a:p>
          <a:p>
            <a:pPr lvl="2" eaLnBrk="1" hangingPunct="1">
              <a:spcBef>
                <a:spcPts val="600"/>
              </a:spcBef>
            </a:pPr>
            <a:r>
              <a:rPr lang="en-US" sz="2800" dirty="0" err="1" smtClean="0"/>
              <a:t>Produk</a:t>
            </a:r>
            <a:r>
              <a:rPr lang="en-US" sz="2800" dirty="0" smtClean="0"/>
              <a:t>: </a:t>
            </a:r>
            <a:r>
              <a:rPr lang="en-US" sz="2800" b="1" dirty="0" smtClean="0"/>
              <a:t>Bill Discounting, </a:t>
            </a:r>
            <a:r>
              <a:rPr lang="en-US" sz="2800" b="1" dirty="0" err="1" smtClean="0"/>
              <a:t>Anjak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Piutang</a:t>
            </a:r>
            <a:r>
              <a:rPr lang="en-US" sz="2800" b="1" dirty="0" smtClean="0"/>
              <a:t>, Post Dated Check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2800" dirty="0" err="1" smtClean="0"/>
              <a:t>Sarf</a:t>
            </a:r>
            <a:r>
              <a:rPr lang="en-US" sz="2800" dirty="0" smtClean="0"/>
              <a:t> (</a:t>
            </a:r>
            <a:r>
              <a:rPr lang="en-US" sz="2800" dirty="0" err="1" smtClean="0"/>
              <a:t>Pertukaran</a:t>
            </a:r>
            <a:r>
              <a:rPr lang="en-US" sz="2800" dirty="0" smtClean="0"/>
              <a:t> </a:t>
            </a:r>
            <a:r>
              <a:rPr lang="en-US" sz="2800" dirty="0" err="1" smtClean="0"/>
              <a:t>mata</a:t>
            </a:r>
            <a:r>
              <a:rPr lang="en-US" sz="2800" dirty="0" smtClean="0"/>
              <a:t> </a:t>
            </a:r>
            <a:r>
              <a:rPr lang="en-US" sz="2800" dirty="0" err="1" smtClean="0"/>
              <a:t>uang</a:t>
            </a:r>
            <a:r>
              <a:rPr lang="en-US" sz="2800" dirty="0" smtClean="0"/>
              <a:t>)</a:t>
            </a:r>
          </a:p>
          <a:p>
            <a:pPr lvl="2" eaLnBrk="1" hangingPunct="1">
              <a:spcBef>
                <a:spcPts val="600"/>
              </a:spcBef>
            </a:pPr>
            <a:r>
              <a:rPr lang="en-US" sz="2800" dirty="0" err="1" smtClean="0"/>
              <a:t>Produk</a:t>
            </a:r>
            <a:r>
              <a:rPr lang="en-US" sz="2800" dirty="0" smtClean="0"/>
              <a:t>: </a:t>
            </a:r>
            <a:r>
              <a:rPr lang="en-US" sz="2800" b="1" dirty="0" err="1" smtClean="0"/>
              <a:t>Jual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beli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Valuta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Asing</a:t>
            </a:r>
            <a:r>
              <a:rPr lang="en-US" sz="2800" b="1" dirty="0" smtClean="0"/>
              <a:t>.</a:t>
            </a:r>
          </a:p>
          <a:p>
            <a:pPr lvl="1" eaLnBrk="1" hangingPunct="1">
              <a:spcBef>
                <a:spcPts val="600"/>
              </a:spcBef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0790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B08E65-860E-4AFA-83D3-D9EF387C491A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JASA PERBANKAN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100628"/>
            <a:ext cx="7660332" cy="5568732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</a:pPr>
            <a:r>
              <a:rPr lang="en-US" sz="2800" dirty="0" smtClean="0"/>
              <a:t>Feature</a:t>
            </a:r>
          </a:p>
          <a:p>
            <a:pPr lvl="1" algn="just" eaLnBrk="1" hangingPunct="1">
              <a:spcBef>
                <a:spcPts val="600"/>
              </a:spcBef>
            </a:pP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menggunakan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dana</a:t>
            </a:r>
            <a:r>
              <a:rPr lang="en-US" sz="2800" dirty="0" smtClean="0"/>
              <a:t>/</a:t>
            </a:r>
            <a:r>
              <a:rPr lang="en-US" sz="2800" dirty="0" err="1" smtClean="0"/>
              <a:t>fasilitas</a:t>
            </a:r>
            <a:r>
              <a:rPr lang="en-US" sz="2800" dirty="0" smtClean="0"/>
              <a:t> bank </a:t>
            </a:r>
            <a:r>
              <a:rPr lang="en-US" sz="2800" dirty="0" err="1" smtClean="0"/>
              <a:t>sendiri</a:t>
            </a:r>
            <a:r>
              <a:rPr lang="en-US" sz="2800" dirty="0" smtClean="0"/>
              <a:t>, </a:t>
            </a:r>
            <a:r>
              <a:rPr lang="en-US" sz="2800" i="1" dirty="0" err="1" smtClean="0"/>
              <a:t>pendapatan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jasa</a:t>
            </a:r>
            <a:r>
              <a:rPr lang="en-US" sz="2800" i="1" dirty="0" smtClean="0"/>
              <a:t> </a:t>
            </a:r>
            <a:r>
              <a:rPr lang="en-US" sz="2800" dirty="0" err="1" smtClean="0"/>
              <a:t>perbankan</a:t>
            </a:r>
            <a:r>
              <a:rPr lang="en-US" sz="2800" dirty="0" smtClean="0"/>
              <a:t> </a:t>
            </a:r>
            <a:r>
              <a:rPr lang="en-US" sz="2800" i="1" dirty="0" err="1" smtClean="0"/>
              <a:t>tidak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ikut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dibagikan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pemilik</a:t>
            </a:r>
            <a:r>
              <a:rPr lang="en-US" sz="2800" dirty="0" smtClean="0"/>
              <a:t> </a:t>
            </a:r>
            <a:r>
              <a:rPr lang="en-US" sz="2800" dirty="0" err="1" smtClean="0"/>
              <a:t>simpanan</a:t>
            </a:r>
            <a:endParaRPr lang="id-ID" sz="2800" dirty="0" smtClean="0"/>
          </a:p>
          <a:p>
            <a:pPr lvl="1" algn="just" eaLnBrk="1" hangingPunct="1">
              <a:spcBef>
                <a:spcPts val="600"/>
              </a:spcBef>
            </a:pPr>
            <a:endParaRPr lang="en-US" sz="2800" dirty="0" smtClean="0"/>
          </a:p>
          <a:p>
            <a:pPr lvl="1" algn="just" eaLnBrk="1" hangingPunct="1">
              <a:spcBef>
                <a:spcPts val="600"/>
              </a:spcBef>
            </a:pPr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jasa-jasa</a:t>
            </a:r>
            <a:r>
              <a:rPr lang="en-US" sz="2800" dirty="0" smtClean="0"/>
              <a:t> </a:t>
            </a:r>
            <a:r>
              <a:rPr lang="en-US" sz="2800" dirty="0" err="1" smtClean="0"/>
              <a:t>itu</a:t>
            </a:r>
            <a:r>
              <a:rPr lang="en-US" sz="2800" dirty="0" smtClean="0"/>
              <a:t> </a:t>
            </a:r>
            <a:r>
              <a:rPr lang="en-US" sz="2800" dirty="0" err="1" smtClean="0"/>
              <a:t>melibatkan</a:t>
            </a:r>
            <a:r>
              <a:rPr lang="en-US" sz="2800" dirty="0" smtClean="0"/>
              <a:t> </a:t>
            </a:r>
            <a:r>
              <a:rPr lang="en-US" sz="2800" dirty="0" err="1" smtClean="0"/>
              <a:t>pembiayaan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komitmen</a:t>
            </a:r>
            <a:r>
              <a:rPr lang="en-US" sz="2800" dirty="0" smtClean="0"/>
              <a:t> </a:t>
            </a:r>
            <a:r>
              <a:rPr lang="en-US" sz="2800" dirty="0" err="1" smtClean="0"/>
              <a:t>dari</a:t>
            </a:r>
            <a:r>
              <a:rPr lang="en-US" sz="2800" dirty="0" smtClean="0"/>
              <a:t> bank </a:t>
            </a:r>
            <a:r>
              <a:rPr lang="en-US" sz="2800" dirty="0" err="1" smtClean="0"/>
              <a:t>seperti</a:t>
            </a:r>
            <a:r>
              <a:rPr lang="en-US" sz="2800" dirty="0" smtClean="0"/>
              <a:t> </a:t>
            </a:r>
            <a:r>
              <a:rPr lang="en-US" sz="2800" i="1" dirty="0" smtClean="0"/>
              <a:t>letter of credit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i="1" dirty="0" smtClean="0"/>
              <a:t>bank guarantee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jasa-jasa</a:t>
            </a:r>
            <a:r>
              <a:rPr lang="en-US" sz="2800" dirty="0" smtClean="0"/>
              <a:t> </a:t>
            </a:r>
            <a:r>
              <a:rPr lang="en-US" sz="2800" dirty="0" err="1" smtClean="0"/>
              <a:t>itu</a:t>
            </a:r>
            <a:r>
              <a:rPr lang="en-US" sz="2800" dirty="0" smtClean="0"/>
              <a:t> </a:t>
            </a:r>
            <a:r>
              <a:rPr lang="en-US" sz="2800" i="1" dirty="0" err="1" smtClean="0"/>
              <a:t>diikat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pembiayaan</a:t>
            </a:r>
            <a:r>
              <a:rPr lang="en-US" sz="2800" dirty="0" smtClean="0"/>
              <a:t> lain </a:t>
            </a:r>
            <a:r>
              <a:rPr lang="en-US" sz="2800" dirty="0" err="1" smtClean="0"/>
              <a:t>berdasarkan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kebutuhan</a:t>
            </a:r>
            <a:r>
              <a:rPr lang="en-US" sz="2800" dirty="0" smtClean="0"/>
              <a:t> </a:t>
            </a:r>
            <a:r>
              <a:rPr lang="en-US" sz="2800" dirty="0" err="1" smtClean="0"/>
              <a:t>dananya</a:t>
            </a:r>
            <a:r>
              <a:rPr lang="en-US" sz="2800" dirty="0" smtClean="0"/>
              <a:t>, </a:t>
            </a:r>
            <a:r>
              <a:rPr lang="en-US" sz="2800" dirty="0" err="1" smtClean="0"/>
              <a:t>seperti</a:t>
            </a:r>
            <a:r>
              <a:rPr lang="en-US" sz="2800" dirty="0" smtClean="0"/>
              <a:t> </a:t>
            </a:r>
            <a:r>
              <a:rPr lang="en-US" sz="2800" i="1" dirty="0" err="1" smtClean="0"/>
              <a:t>murabahah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mudharabah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musyarakah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r>
              <a:rPr lang="en-US" sz="2800" dirty="0" smtClean="0"/>
              <a:t>.</a:t>
            </a:r>
          </a:p>
          <a:p>
            <a:pPr eaLnBrk="1" hangingPunct="1">
              <a:spcBef>
                <a:spcPts val="600"/>
              </a:spcBef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76446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533400" y="990600"/>
            <a:ext cx="22860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FF66"/>
              </a:gs>
              <a:gs pos="50000">
                <a:srgbClr val="2F762F"/>
              </a:gs>
              <a:gs pos="100000">
                <a:srgbClr val="66FF66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sz="3200" b="1">
                <a:latin typeface="Arial Black" pitchFamily="34" charset="0"/>
                <a:cs typeface="Arial" charset="0"/>
              </a:rPr>
              <a:t>A K A D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3124200" y="1524000"/>
            <a:ext cx="976313" cy="485775"/>
          </a:xfrm>
          <a:custGeom>
            <a:avLst/>
            <a:gdLst>
              <a:gd name="T0" fmla="*/ 1495963732 w 21600"/>
              <a:gd name="T1" fmla="*/ 0 h 21600"/>
              <a:gd name="T2" fmla="*/ 0 w 21600"/>
              <a:gd name="T3" fmla="*/ 122848180 h 21600"/>
              <a:gd name="T4" fmla="*/ 1495963732 w 21600"/>
              <a:gd name="T5" fmla="*/ 245695820 h 21600"/>
              <a:gd name="T6" fmla="*/ 1994617585 w 21600"/>
              <a:gd name="T7" fmla="*/ 1228481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4343400" y="1219200"/>
            <a:ext cx="4038600" cy="2971800"/>
          </a:xfrm>
          <a:prstGeom prst="foldedCorner">
            <a:avLst>
              <a:gd name="adj" fmla="val 12500"/>
            </a:avLst>
          </a:prstGeom>
          <a:solidFill>
            <a:srgbClr val="66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id-ID">
              <a:latin typeface="Arial" charset="0"/>
              <a:cs typeface="Arial" charset="0"/>
            </a:endParaRPr>
          </a:p>
        </p:txBody>
      </p:sp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4648200" y="15240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kumimoji="1" lang="id-ID">
              <a:latin typeface="Arial" charset="0"/>
              <a:cs typeface="Arial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4419600" y="1295400"/>
            <a:ext cx="3829050" cy="2647950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kumimoji="1" lang="en-US" b="1">
                <a:solidFill>
                  <a:srgbClr val="070605"/>
                </a:solidFill>
                <a:latin typeface="Tempus Sans ITC" pitchFamily="82" charset="0"/>
                <a:cs typeface="Arial" charset="0"/>
              </a:rPr>
              <a:t>Boleh membuat dan menentukan syarat-syarat perikatan </a:t>
            </a:r>
            <a:r>
              <a:rPr kumimoji="1" lang="en-US" b="1" u="sng">
                <a:solidFill>
                  <a:srgbClr val="070605"/>
                </a:solidFill>
                <a:latin typeface="Tempus Sans ITC" pitchFamily="82" charset="0"/>
                <a:cs typeface="Arial" charset="0"/>
              </a:rPr>
              <a:t>selama ia tidak menghalalkan yang haram dan mengharamkan yang halal</a:t>
            </a:r>
            <a:r>
              <a:rPr kumimoji="1" lang="en-US" b="1">
                <a:solidFill>
                  <a:srgbClr val="070605"/>
                </a:solidFill>
                <a:latin typeface="Tempus Sans ITC" pitchFamily="82" charset="0"/>
                <a:cs typeface="Arial" charset="0"/>
              </a:rPr>
              <a:t>.</a:t>
            </a: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2895600" y="3124200"/>
            <a:ext cx="1219200" cy="2133600"/>
          </a:xfrm>
          <a:prstGeom prst="curvedRightArrow">
            <a:avLst>
              <a:gd name="adj1" fmla="val 35000"/>
              <a:gd name="adj2" fmla="val 7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4343400" y="4343400"/>
            <a:ext cx="4114800" cy="2286000"/>
          </a:xfrm>
          <a:prstGeom prst="foldedCorner">
            <a:avLst>
              <a:gd name="adj" fmla="val 125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b="1">
                <a:solidFill>
                  <a:srgbClr val="070605"/>
                </a:solidFill>
                <a:latin typeface="Comic Sans MS" pitchFamily="66" charset="0"/>
                <a:cs typeface="Arial" charset="0"/>
              </a:rPr>
              <a:t>TIDAK MELANGGAR </a:t>
            </a:r>
          </a:p>
          <a:p>
            <a:pPr algn="ctr"/>
            <a:r>
              <a:rPr kumimoji="1" lang="en-US" b="1">
                <a:solidFill>
                  <a:srgbClr val="070605"/>
                </a:solidFill>
                <a:latin typeface="Comic Sans MS" pitchFamily="66" charset="0"/>
                <a:cs typeface="Arial" charset="0"/>
              </a:rPr>
              <a:t>PRINSIP-PRINSIP </a:t>
            </a:r>
          </a:p>
          <a:p>
            <a:pPr algn="ctr"/>
            <a:r>
              <a:rPr kumimoji="1" lang="en-US" b="1">
                <a:solidFill>
                  <a:srgbClr val="070605"/>
                </a:solidFill>
                <a:latin typeface="Comic Sans MS" pitchFamily="66" charset="0"/>
                <a:cs typeface="Arial" charset="0"/>
              </a:rPr>
              <a:t>DAN </a:t>
            </a:r>
          </a:p>
          <a:p>
            <a:pPr algn="ctr"/>
            <a:r>
              <a:rPr kumimoji="1" lang="en-US" b="1">
                <a:solidFill>
                  <a:srgbClr val="070605"/>
                </a:solidFill>
                <a:latin typeface="Comic Sans MS" pitchFamily="66" charset="0"/>
                <a:cs typeface="Arial" charset="0"/>
              </a:rPr>
              <a:t>RAMBU-RAMBU AKAD </a:t>
            </a:r>
          </a:p>
        </p:txBody>
      </p:sp>
      <p:sp>
        <p:nvSpPr>
          <p:cNvPr id="32777" name="Text Box 19"/>
          <p:cNvSpPr txBox="1">
            <a:spLocks noChangeArrowheads="1"/>
          </p:cNvSpPr>
          <p:nvPr/>
        </p:nvSpPr>
        <p:spPr bwMode="auto">
          <a:xfrm>
            <a:off x="533400" y="3657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6172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3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 autoUpdateAnimBg="0"/>
      <p:bldP spid="33798" grpId="0" animBg="1"/>
      <p:bldP spid="33799" grpId="0" animBg="1" autoUpdateAnimBg="0"/>
      <p:bldP spid="33802" grpId="0" animBg="1" autoUpdateAnimBg="0"/>
      <p:bldP spid="33803" grpId="0" animBg="1"/>
      <p:bldP spid="33804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362200" y="623455"/>
            <a:ext cx="4267200" cy="4572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Akad</a:t>
            </a:r>
            <a:r>
              <a:rPr lang="id-ID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-Akad Perbankan Syariah</a:t>
            </a:r>
            <a:endParaRPr lang="en-US" sz="32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14600" y="1524000"/>
            <a:ext cx="1066800" cy="3810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Akad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2400" y="2590800"/>
            <a:ext cx="1828800" cy="3810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Transaksi</a:t>
            </a: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Sosial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343400" y="2590800"/>
            <a:ext cx="2286000" cy="381000"/>
          </a:xfrm>
          <a:prstGeom prst="roundRect">
            <a:avLst/>
          </a:prstGeom>
          <a:ln w="25400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Transaksi</a:t>
            </a: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Komersial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2400" y="3581400"/>
            <a:ext cx="1828800" cy="17526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Qardh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Wadiah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Wakalah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Kafalah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Rahn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Hibah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Waqaf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743200" y="3581400"/>
            <a:ext cx="2667000" cy="381000"/>
          </a:xfrm>
          <a:prstGeom prst="roundRect">
            <a:avLst/>
          </a:prstGeom>
          <a:ln w="25400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Natural certainty Contracts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638800" y="3581400"/>
            <a:ext cx="2971800" cy="3810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Natural  Uncertainty Contracts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743200" y="4191000"/>
            <a:ext cx="1828800" cy="1143000"/>
          </a:xfrm>
          <a:prstGeom prst="roundRect">
            <a:avLst/>
          </a:prstGeom>
          <a:ln w="25400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Murabahah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Salam</a:t>
            </a: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Ishtisna</a:t>
            </a: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’</a:t>
            </a: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Ijarah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172200" y="4191000"/>
            <a:ext cx="1828800" cy="1143000"/>
          </a:xfrm>
          <a:prstGeom prst="roundRect">
            <a:avLst/>
          </a:prstGeom>
          <a:ln w="25400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Musyarakah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Mudzaraah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Musaqah</a:t>
            </a:r>
            <a:endParaRPr lang="en-US" sz="1400" dirty="0" smtClean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Mukhabarah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172200" y="6019800"/>
            <a:ext cx="2057400" cy="3810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Teori</a:t>
            </a: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Pencampuran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667000" y="6019800"/>
            <a:ext cx="2057400" cy="381000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Teori</a:t>
            </a:r>
            <a:r>
              <a:rPr lang="en-US" sz="14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Pertukaran</a:t>
            </a:r>
            <a:endParaRPr lang="en-US" sz="14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990600" y="2209800"/>
            <a:ext cx="4572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800100" y="2400300"/>
            <a:ext cx="3810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5372894" y="2399506"/>
            <a:ext cx="3810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2895600" y="2057400"/>
            <a:ext cx="3048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6" idx="0"/>
          </p:cNvCxnSpPr>
          <p:nvPr/>
        </p:nvCxnSpPr>
        <p:spPr>
          <a:xfrm rot="5400000">
            <a:off x="3544094" y="4075906"/>
            <a:ext cx="2286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6973094" y="4075906"/>
            <a:ext cx="2286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3315494" y="5676106"/>
            <a:ext cx="685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6744494" y="5676106"/>
            <a:ext cx="685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686594" y="3275806"/>
            <a:ext cx="6096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962400" y="3276600"/>
            <a:ext cx="32004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7011194" y="3428206"/>
            <a:ext cx="304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 rot="5400000">
            <a:off x="5410200" y="3124200"/>
            <a:ext cx="304800" cy="1588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>
            <a:off x="3810794" y="3428206"/>
            <a:ext cx="304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E776-F926-402A-8281-77EA63025F8A}" type="datetime2">
              <a:rPr lang="en-US" smtClean="0"/>
              <a:pPr/>
              <a:t>Thursday, February 05, 2015</a:t>
            </a:fld>
            <a:endParaRPr lang="en-US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90367-0B1D-4516-B22C-24A143DF2B4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968873"/>
      </p:ext>
    </p:extLst>
  </p:cSld>
  <p:clrMapOvr>
    <a:masterClrMapping/>
  </p:clrMapOvr>
  <p:transition spd="slow">
    <p:blinds/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1752600"/>
            <a:ext cx="4114800" cy="4191000"/>
          </a:xfrm>
          <a:solidFill>
            <a:srgbClr val="FF7C8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None/>
              <a:defRPr/>
            </a:pPr>
            <a:endParaRPr lang="en-US" sz="1600" smtClean="0">
              <a:solidFill>
                <a:srgbClr val="E30D17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TAMBAHAN ATAS POKOK.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DITENTUKAN DI AWAL SECARA PASTI.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DISYARATKAN OLEH KREDITUR.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“BESAR TAMBAHAN” DARI POKOK PINJAMAN.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ADA DENDA JIKA PADA SAAT JATUH TEMPO TIDAK MEMBAYAR.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DAPAT BERLIPAT GANDA.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ADA UNSUR “ANIAYA”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OBJEKNYA : UANG &amp; BARANG.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800600" y="1752600"/>
            <a:ext cx="4114800" cy="4191000"/>
          </a:xfrm>
          <a:solidFill>
            <a:srgbClr val="FF7C8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None/>
              <a:defRPr/>
            </a:pPr>
            <a:endParaRPr lang="en-US" sz="1800" smtClean="0">
              <a:solidFill>
                <a:srgbClr val="E30D17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TAMBAHAN ATAS POKOK HUTANG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DITENTUKAN DENGAN PERSENTASE PASTI DI AWAL KONTRAK.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DISYARATKAN KREDITUR DAN DAN DISETUJUI DEBITUR.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“RETURN” DIHITUNG DARI POKOK.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“BESAR BUNGA” MERUPAKAN PERSENTASE DARI POKOK.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ADA “PENALTY”.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DAPAT BUNGA BERBUNGA.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ADA UNSUR PAKSAAN.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en-US" sz="1800" b="1" smtClean="0">
                <a:solidFill>
                  <a:srgbClr val="000000"/>
                </a:solidFill>
              </a:rPr>
              <a:t>OBJEKNYA UANG.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685800"/>
          </a:xfrm>
          <a:solidFill>
            <a:srgbClr val="A8B3E8"/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PERBANDINGAN ANTARA RIBA DAN BUNGA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28600" y="6096000"/>
            <a:ext cx="8763000" cy="533400"/>
          </a:xfrm>
          <a:prstGeom prst="rect">
            <a:avLst/>
          </a:prstGeom>
          <a:solidFill>
            <a:srgbClr val="F33B44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b="1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Hukum Bunga = Riba</a:t>
            </a:r>
            <a:r>
              <a:rPr kumimoji="1" lang="en-US">
                <a:solidFill>
                  <a:srgbClr val="000000"/>
                </a:solidFill>
                <a:latin typeface="Arial" charset="0"/>
                <a:cs typeface="Arial" charset="0"/>
              </a:rPr>
              <a:t>                </a:t>
            </a:r>
            <a:r>
              <a:rPr kumimoji="1" lang="en-US" sz="2800" b="1">
                <a:solidFill>
                  <a:srgbClr val="000000"/>
                </a:solidFill>
                <a:latin typeface="Arial" charset="0"/>
                <a:cs typeface="Arial" charset="0"/>
              </a:rPr>
              <a:t>HARAM</a:t>
            </a:r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5181600" y="6248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33B44"/>
          </a:solidFill>
          <a:ln w="28575">
            <a:solidFill>
              <a:srgbClr val="02020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id-ID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304800" y="1066800"/>
            <a:ext cx="4114800" cy="685800"/>
          </a:xfrm>
          <a:prstGeom prst="rect">
            <a:avLst/>
          </a:prstGeom>
          <a:gradFill rotWithShape="0">
            <a:gsLst>
              <a:gs pos="0">
                <a:srgbClr val="732D3A"/>
              </a:gs>
              <a:gs pos="50000">
                <a:srgbClr val="F9617E"/>
              </a:gs>
              <a:gs pos="100000">
                <a:srgbClr val="732D3A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>
                <a:latin typeface="Arial Black" pitchFamily="34" charset="0"/>
                <a:cs typeface="Arial" charset="0"/>
              </a:rPr>
              <a:t>R I B A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4800600" y="1066800"/>
            <a:ext cx="4114800" cy="685800"/>
          </a:xfrm>
          <a:prstGeom prst="rect">
            <a:avLst/>
          </a:prstGeom>
          <a:gradFill rotWithShape="0">
            <a:gsLst>
              <a:gs pos="0">
                <a:srgbClr val="732D3A"/>
              </a:gs>
              <a:gs pos="50000">
                <a:srgbClr val="F9617E"/>
              </a:gs>
              <a:gs pos="100000">
                <a:srgbClr val="732D3A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>
                <a:latin typeface="Arial Black" pitchFamily="34" charset="0"/>
                <a:cs typeface="Arial" charset="0"/>
              </a:rPr>
              <a:t>B U N G A</a:t>
            </a:r>
          </a:p>
        </p:txBody>
      </p:sp>
    </p:spTree>
    <p:extLst>
      <p:ext uri="{BB962C8B-B14F-4D97-AF65-F5344CB8AC3E}">
        <p14:creationId xmlns:p14="http://schemas.microsoft.com/office/powerpoint/2010/main" val="250011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75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  <p:bldP spid="32772" grpId="0" build="p" autoUpdateAnimBg="0"/>
      <p:bldP spid="32770" grpId="0" animBg="1" autoUpdateAnimBg="0"/>
      <p:bldP spid="32773" grpId="0" animBg="1" autoUpdateAnimBg="0"/>
      <p:bldP spid="32779" grpId="0" animBg="1" autoUpdateAnimBg="0"/>
      <p:bldP spid="32784" grpId="0" animBg="1" autoUpdateAnimBg="0"/>
      <p:bldP spid="32785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381000" y="640773"/>
            <a:ext cx="8534400" cy="62345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Arial" charset="0"/>
                <a:cs typeface="Arial" charset="0"/>
              </a:rPr>
              <a:t>KEUNTUNGAN PEMBIAYAAN SYARI’AH</a:t>
            </a: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457200" y="1676400"/>
            <a:ext cx="8458200" cy="4953000"/>
          </a:xfrm>
          <a:prstGeom prst="foldedCorner">
            <a:avLst>
              <a:gd name="adj" fmla="val 125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Arial" charset="0"/>
              <a:cs typeface="Arial" charset="0"/>
            </a:endParaRP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762000" y="1944688"/>
            <a:ext cx="8153400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kumimoji="1" lang="en-US" dirty="0">
                <a:latin typeface="Arial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Akad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Mu’amalah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yang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dilakukan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sesuai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Syari’ah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       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  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tidak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ada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Maisir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Gharar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Riba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(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Maghrib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).</a:t>
            </a:r>
          </a:p>
          <a:p>
            <a:pPr eaLnBrk="1" hangingPunct="1">
              <a:buFont typeface="Wingdings" pitchFamily="2" charset="2"/>
              <a:buChar char="v"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Angsuran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tetap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tidak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fluktuatif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Denda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Keterlambatan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didasarkan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pada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perhitungan</a:t>
            </a:r>
            <a:endParaRPr kumimoji="1" lang="en-US" sz="2500" dirty="0">
              <a:solidFill>
                <a:schemeClr val="bg1"/>
              </a:solidFill>
              <a:latin typeface="Comic Sans MS" pitchFamily="66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   </a:t>
            </a:r>
            <a:r>
              <a:rPr kumimoji="1" lang="en-US" sz="2500" i="1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real lost cost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(</a:t>
            </a:r>
            <a:r>
              <a:rPr kumimoji="1" lang="en-US" sz="2500" b="1" i="1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ta’zir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dibukukan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ke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dalam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dana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  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sosial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</a:t>
            </a:r>
            <a:r>
              <a:rPr kumimoji="1" lang="en-US" sz="2500" b="1" i="1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ta’widh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sebagai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ganti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rugi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setelah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dikurangi</a:t>
            </a:r>
            <a:endParaRPr kumimoji="1" lang="en-US" sz="2500" dirty="0">
              <a:solidFill>
                <a:schemeClr val="bg1"/>
              </a:solidFill>
              <a:latin typeface="Comic Sans MS" pitchFamily="66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  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oleh</a:t>
            </a:r>
            <a:r>
              <a:rPr kumimoji="1" lang="en-US" sz="2500" i="1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“cost</a:t>
            </a:r>
            <a:r>
              <a:rPr kumimoji="1" lang="en-US" sz="2500" i="1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of fund”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).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Penentuan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Marjin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bisa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lebih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kompetitif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,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karena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   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tidak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dipengaruhi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fluktuasi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suku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bunga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pasar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Transparan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dan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Mengedepankan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Moralitas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Bermu’amalah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sambil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 </a:t>
            </a:r>
            <a:r>
              <a:rPr kumimoji="1" lang="en-US" sz="2500" dirty="0" err="1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beribadah</a:t>
            </a:r>
            <a:r>
              <a:rPr kumimoji="1" lang="en-US" sz="2500" dirty="0">
                <a:solidFill>
                  <a:schemeClr val="bg1"/>
                </a:solidFill>
                <a:latin typeface="Comic Sans MS" pitchFamily="66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13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 autoUpdateAnimBg="0"/>
      <p:bldP spid="45066" grpId="0" animBg="1" autoUpdateAnimBg="0"/>
      <p:bldP spid="45068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87944" y="1196752"/>
            <a:ext cx="4495800" cy="1470025"/>
          </a:xfrm>
          <a:solidFill>
            <a:srgbClr val="FFFF00"/>
          </a:solidFill>
        </p:spPr>
        <p:txBody>
          <a:bodyPr/>
          <a:lstStyle/>
          <a:p>
            <a:pPr algn="ctr" eaLnBrk="1" hangingPunct="1"/>
            <a:r>
              <a:rPr lang="id-ID" sz="3200" dirty="0" smtClean="0">
                <a:solidFill>
                  <a:srgbClr val="0000CC"/>
                </a:solidFill>
              </a:rPr>
              <a:t>S E K I A N</a:t>
            </a:r>
            <a:br>
              <a:rPr lang="id-ID" sz="3200" dirty="0" smtClean="0">
                <a:solidFill>
                  <a:srgbClr val="0000CC"/>
                </a:solidFill>
              </a:rPr>
            </a:br>
            <a:endParaRPr lang="en-US" sz="3200" dirty="0" smtClean="0">
              <a:solidFill>
                <a:srgbClr val="0000CC"/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4005064"/>
            <a:ext cx="4495800" cy="1524000"/>
          </a:xfrm>
          <a:solidFill>
            <a:srgbClr val="0000CC"/>
          </a:solidFill>
        </p:spPr>
        <p:txBody>
          <a:bodyPr tIns="457200" bIns="1371600">
            <a:normAutofit fontScale="25000" lnSpcReduction="20000"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id-ID" sz="14400" b="1" dirty="0" smtClean="0">
                <a:solidFill>
                  <a:srgbClr val="FFFF00"/>
                </a:solidFill>
              </a:rPr>
              <a:t>TERIMA  </a:t>
            </a:r>
            <a:r>
              <a:rPr lang="en-US" sz="14400" b="1" dirty="0" err="1" smtClean="0">
                <a:solidFill>
                  <a:srgbClr val="FFFF00"/>
                </a:solidFill>
              </a:rPr>
              <a:t>kasih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id-ID" b="1" dirty="0" smtClean="0">
              <a:solidFill>
                <a:srgbClr val="FFFF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id-ID" sz="11200" b="1" dirty="0" smtClean="0">
                <a:solidFill>
                  <a:srgbClr val="FFFF00"/>
                </a:solidFill>
              </a:rPr>
              <a:t>WASSALAM</a:t>
            </a:r>
            <a:endParaRPr lang="en-US" sz="11200" b="1" dirty="0" smtClean="0">
              <a:solidFill>
                <a:srgbClr val="FFFF00"/>
              </a:solidFill>
            </a:endParaRP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4EA95A-4ED8-42EF-BA56-2583CDB49156}" type="slidenum">
              <a:rPr lang="en-US" smtClean="0"/>
              <a:pPr/>
              <a:t>43</a:t>
            </a:fld>
            <a:endParaRPr lang="en-US" smtClean="0"/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3048001" y="3429000"/>
            <a:ext cx="5029200" cy="3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78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d-ID" dirty="0" smtClean="0"/>
              <a:t> </a:t>
            </a:r>
            <a:endParaRPr lang="en-US" dirty="0" smtClean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57200" eaLnBrk="1" hangingPunct="1">
              <a:spcBef>
                <a:spcPts val="600"/>
              </a:spcBef>
              <a:defRPr/>
            </a:pPr>
            <a:r>
              <a:rPr lang="id-ID" b="1" dirty="0" smtClean="0">
                <a:solidFill>
                  <a:srgbClr val="0000CC"/>
                </a:solidFill>
              </a:rPr>
              <a:t> 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 eaLnBrk="1" hangingPunct="1">
              <a:spcBef>
                <a:spcPts val="600"/>
              </a:spcBef>
              <a:defRPr/>
            </a:pPr>
            <a:endParaRPr lang="en-US" dirty="0" smtClean="0"/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D2E2453-4BB5-4804-93D3-C1B26A02B04E}" type="slidenum">
              <a:rPr lang="en-US" smtClean="0"/>
              <a:pPr/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49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451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3918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AKAD LAIN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Qardh</a:t>
            </a:r>
          </a:p>
          <a:p>
            <a:pPr lvl="1" eaLnBrk="1" hangingPunct="1"/>
            <a:r>
              <a:rPr lang="en-US" smtClean="0"/>
              <a:t>Di Iran dan beberapa negara Timur Tengah lainnya akad </a:t>
            </a:r>
            <a:r>
              <a:rPr lang="id-ID" smtClean="0"/>
              <a:t>Q</a:t>
            </a:r>
            <a:r>
              <a:rPr lang="en-US" smtClean="0"/>
              <a:t>ardh dijadikan dasar untuk produk giro dan tabungan. Bank diasumsikan meminjam dana dari nasabah dan dapat ditarik sewaktu-waktu. Bank dapat memberikan </a:t>
            </a:r>
            <a:r>
              <a:rPr lang="en-US" b="1" smtClean="0">
                <a:solidFill>
                  <a:srgbClr val="C00000"/>
                </a:solidFill>
              </a:rPr>
              <a:t>“hadiah” </a:t>
            </a:r>
            <a:r>
              <a:rPr lang="en-US" smtClean="0"/>
              <a:t>atas pinjaman yang diberikan oleh nasabah, sepanjang tidak diperjanjikan dimuka.</a:t>
            </a: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51874C-DCFC-499A-8479-1F35E77AB62F}" type="slidenum">
              <a:rPr lang="en-US" smtClean="0"/>
              <a:pPr/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42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6400800" y="4114800"/>
            <a:ext cx="2667000" cy="2667000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99CCFF">
                  <a:gamma/>
                  <a:tint val="0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04800" y="2971800"/>
            <a:ext cx="1371600" cy="822325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WAAD/AKAD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981200" y="1828800"/>
            <a:ext cx="1752600" cy="11874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TABARRU’ non profit transaction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057400" y="4038600"/>
            <a:ext cx="1828800" cy="11874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TIJARAH profit transaction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267200" y="3124200"/>
            <a:ext cx="1752600" cy="11874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Natural Certainty Contract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267200" y="4724400"/>
            <a:ext cx="1752600" cy="11874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Natural Uncertainty Contract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6400800" y="3155950"/>
            <a:ext cx="2362200" cy="11874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Murabahah, Salam, Isthisna, Ijarah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477000" y="4953000"/>
            <a:ext cx="2057400" cy="8223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Musyarakah, mudharabah,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4267200" y="1752600"/>
            <a:ext cx="3352800" cy="11874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Frutiger 45 Light" pitchFamily="34" charset="0"/>
              </a:rPr>
              <a:t>Qadr, Wadiah, Wakalah, Kafalah, Rahn, Hibah, Waqf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1143000" y="3810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Frutiger 45 Light" pitchFamily="34" charset="0"/>
              </a:rPr>
              <a:t>STRUKTUR AKAD BANK SYARIAH</a:t>
            </a:r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1828800" y="2438400"/>
            <a:ext cx="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>
            <a:off x="1676400" y="3429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>
            <a:off x="1828800" y="2438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>
            <a:off x="1828800" y="4724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>
            <a:off x="3733800" y="2438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4038600" y="35814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4038600" y="3581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>
            <a:off x="4038600" y="556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>
            <a:off x="6019800" y="3733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6096000" y="5334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9853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Oval 11"/>
          <p:cNvSpPr>
            <a:spLocks noChangeArrowheads="1"/>
          </p:cNvSpPr>
          <p:nvPr/>
        </p:nvSpPr>
        <p:spPr bwMode="auto">
          <a:xfrm>
            <a:off x="6400800" y="4114800"/>
            <a:ext cx="2667000" cy="2667000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99CCFF">
                  <a:gamma/>
                  <a:tint val="0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143000" y="2204864"/>
            <a:ext cx="7696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1" lang="id-ID" sz="3000" dirty="0" smtClean="0">
                <a:latin typeface="Tahoma" charset="0"/>
              </a:rPr>
              <a:t> </a:t>
            </a:r>
            <a:endParaRPr kumimoji="1" lang="en-GB" sz="2800" b="1" dirty="0">
              <a:latin typeface="Tahoma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1143000" y="3124200"/>
            <a:ext cx="6248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1" lang="en-US" sz="3000" dirty="0" smtClean="0">
                <a:latin typeface="Tahoma" charset="0"/>
              </a:rPr>
              <a:t> </a:t>
            </a:r>
            <a:endParaRPr kumimoji="1" lang="en-GB" sz="2800" b="1" dirty="0">
              <a:latin typeface="Tahoma" charset="0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136072" y="4114800"/>
            <a:ext cx="609695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1" lang="en-US" sz="3000" dirty="0" smtClean="0">
                <a:latin typeface="Tahoma" charset="0"/>
              </a:rPr>
              <a:t> </a:t>
            </a:r>
            <a:endParaRPr kumimoji="1" lang="en-GB" sz="2800" b="1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16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utoUpdateAnimBg="0"/>
      <p:bldP spid="15375" grpId="0" autoUpdateAnimBg="0"/>
      <p:bldP spid="1537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14600" cy="4525963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n-US" sz="2400" smtClean="0"/>
              <a:t>Giro iB</a:t>
            </a:r>
          </a:p>
          <a:p>
            <a:r>
              <a:rPr lang="en-US" sz="2400" smtClean="0"/>
              <a:t>Tabungan iB</a:t>
            </a:r>
          </a:p>
          <a:p>
            <a:pPr lvl="2"/>
            <a:r>
              <a:rPr lang="en-US" sz="1600" smtClean="0"/>
              <a:t>Rupiah</a:t>
            </a:r>
          </a:p>
          <a:p>
            <a:pPr lvl="2"/>
            <a:r>
              <a:rPr lang="en-US" sz="1600" smtClean="0"/>
              <a:t>Dollar</a:t>
            </a:r>
          </a:p>
          <a:p>
            <a:pPr lvl="1"/>
            <a:r>
              <a:rPr lang="en-US" sz="2000" smtClean="0"/>
              <a:t>Tabungan Haji iB</a:t>
            </a:r>
          </a:p>
          <a:p>
            <a:pPr lvl="1"/>
            <a:r>
              <a:rPr lang="en-US" sz="2000" smtClean="0"/>
              <a:t>Tabungan Pendidikan iB</a:t>
            </a:r>
          </a:p>
          <a:p>
            <a:pPr lvl="1"/>
            <a:r>
              <a:rPr lang="en-US" sz="2000" smtClean="0"/>
              <a:t>Tabungan Emas iB</a:t>
            </a:r>
          </a:p>
          <a:p>
            <a:r>
              <a:rPr lang="en-US" sz="2400" smtClean="0"/>
              <a:t>Deposito iB</a:t>
            </a:r>
          </a:p>
          <a:p>
            <a:pPr lvl="1"/>
            <a:r>
              <a:rPr lang="en-US" sz="2000" smtClean="0"/>
              <a:t>Rupiah</a:t>
            </a:r>
          </a:p>
          <a:p>
            <a:pPr lvl="1"/>
            <a:r>
              <a:rPr lang="en-US" sz="2000" smtClean="0"/>
              <a:t>Dollar</a:t>
            </a:r>
          </a:p>
        </p:txBody>
      </p:sp>
      <p:sp>
        <p:nvSpPr>
          <p:cNvPr id="5126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2514600" cy="45259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sz="2400" smtClean="0"/>
              <a:t>Transfer</a:t>
            </a:r>
          </a:p>
          <a:p>
            <a:pPr lvl="1"/>
            <a:r>
              <a:rPr lang="en-US" sz="2000" smtClean="0"/>
              <a:t>Kliring</a:t>
            </a:r>
          </a:p>
          <a:p>
            <a:pPr lvl="1"/>
            <a:r>
              <a:rPr lang="en-US" sz="2000" smtClean="0"/>
              <a:t>RTGS</a:t>
            </a:r>
          </a:p>
          <a:p>
            <a:pPr lvl="1"/>
            <a:r>
              <a:rPr lang="en-US" sz="2000" smtClean="0"/>
              <a:t>Kiriman Uang</a:t>
            </a:r>
          </a:p>
          <a:p>
            <a:r>
              <a:rPr lang="en-US" sz="2400" smtClean="0"/>
              <a:t>Inkaso</a:t>
            </a:r>
          </a:p>
          <a:p>
            <a:r>
              <a:rPr lang="en-US" sz="2400" smtClean="0"/>
              <a:t>Internet banking</a:t>
            </a:r>
          </a:p>
          <a:p>
            <a:r>
              <a:rPr lang="en-US" sz="2400" smtClean="0"/>
              <a:t>Phone Banking</a:t>
            </a:r>
          </a:p>
          <a:p>
            <a:endParaRPr lang="en-US" sz="240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282E04-1246-42AC-A84C-E7ED7E428B8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PRODUK</a:t>
            </a:r>
            <a:r>
              <a:rPr lang="id-ID" dirty="0" smtClean="0"/>
              <a:t>  </a:t>
            </a:r>
            <a:r>
              <a:rPr lang="en-US" dirty="0" smtClean="0"/>
              <a:t> BANK</a:t>
            </a:r>
            <a:r>
              <a:rPr lang="id-ID" dirty="0" smtClean="0"/>
              <a:t>  </a:t>
            </a:r>
            <a:r>
              <a:rPr lang="en-US" dirty="0" smtClean="0"/>
              <a:t> SYARI</a:t>
            </a:r>
            <a:r>
              <a:rPr lang="id-ID" dirty="0" smtClean="0"/>
              <a:t>’</a:t>
            </a:r>
            <a:r>
              <a:rPr lang="en-US" dirty="0" smtClean="0"/>
              <a:t>AH</a:t>
            </a:r>
          </a:p>
        </p:txBody>
      </p:sp>
      <p:sp>
        <p:nvSpPr>
          <p:cNvPr id="5125" name="Content Placeholder 4"/>
          <p:cNvSpPr>
            <a:spLocks noGrp="1"/>
          </p:cNvSpPr>
          <p:nvPr>
            <p:ph sz="half" idx="4294967295"/>
          </p:nvPr>
        </p:nvSpPr>
        <p:spPr>
          <a:xfrm>
            <a:off x="6629400" y="1600200"/>
            <a:ext cx="2514600" cy="452596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2400" dirty="0" err="1" smtClean="0"/>
              <a:t>Pembiayaan</a:t>
            </a:r>
            <a:r>
              <a:rPr lang="en-US" sz="2400" dirty="0" smtClean="0"/>
              <a:t> </a:t>
            </a:r>
            <a:r>
              <a:rPr lang="en-US" sz="2400" dirty="0" err="1" smtClean="0"/>
              <a:t>Konsumen</a:t>
            </a:r>
            <a:r>
              <a:rPr lang="en-US" sz="2400" dirty="0" smtClean="0"/>
              <a:t> i</a:t>
            </a:r>
          </a:p>
          <a:p>
            <a:pPr lvl="1"/>
            <a:r>
              <a:rPr lang="en-US" sz="2000" dirty="0" err="1" smtClean="0"/>
              <a:t>Rumah</a:t>
            </a:r>
            <a:endParaRPr lang="en-US" sz="2000" dirty="0" smtClean="0"/>
          </a:p>
          <a:p>
            <a:pPr lvl="1"/>
            <a:r>
              <a:rPr lang="en-US" sz="2000" dirty="0" err="1" smtClean="0"/>
              <a:t>Kendaraan</a:t>
            </a:r>
            <a:endParaRPr lang="en-US" sz="2000" dirty="0" smtClean="0"/>
          </a:p>
          <a:p>
            <a:pPr lvl="1"/>
            <a:r>
              <a:rPr lang="en-US" sz="2000" dirty="0" err="1" smtClean="0"/>
              <a:t>Komputer</a:t>
            </a:r>
            <a:endParaRPr lang="en-US" sz="2000" dirty="0" smtClean="0"/>
          </a:p>
          <a:p>
            <a:r>
              <a:rPr lang="en-US" sz="2400" dirty="0" err="1" smtClean="0"/>
              <a:t>Pembiayaan</a:t>
            </a:r>
            <a:r>
              <a:rPr lang="en-US" sz="2400" dirty="0" smtClean="0"/>
              <a:t> Modal</a:t>
            </a:r>
          </a:p>
          <a:p>
            <a:pPr lvl="1"/>
            <a:r>
              <a:rPr lang="en-US" sz="2000" dirty="0" err="1" smtClean="0"/>
              <a:t>Pertanian</a:t>
            </a:r>
            <a:endParaRPr lang="en-US" sz="2000" dirty="0" smtClean="0"/>
          </a:p>
          <a:p>
            <a:pPr lvl="1"/>
            <a:r>
              <a:rPr lang="en-US" sz="2000" dirty="0" smtClean="0"/>
              <a:t>Perkebunan</a:t>
            </a:r>
            <a:endParaRPr lang="id-ID" sz="2000" dirty="0" smtClean="0"/>
          </a:p>
          <a:p>
            <a:pPr lvl="1"/>
            <a:r>
              <a:rPr lang="id-ID" sz="2000" dirty="0" smtClean="0"/>
              <a:t>Konstruksi</a:t>
            </a:r>
          </a:p>
          <a:p>
            <a:pPr lvl="1"/>
            <a:r>
              <a:rPr lang="id-ID" sz="2000" dirty="0" smtClean="0"/>
              <a:t>Manufaktur</a:t>
            </a:r>
          </a:p>
          <a:p>
            <a:pPr lvl="1"/>
            <a:r>
              <a:rPr lang="id-ID" sz="2000" dirty="0" smtClean="0"/>
              <a:t>Perdagangan</a:t>
            </a:r>
            <a:endParaRPr lang="en-US" sz="2000" dirty="0" smtClean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1600200"/>
            <a:ext cx="2590800" cy="4955203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pPr algn="ctr"/>
            <a:r>
              <a:rPr lang="en-US" sz="2800" b="1" dirty="0" err="1"/>
              <a:t>Simpanan</a:t>
            </a:r>
            <a:endParaRPr lang="en-US" sz="2800" b="1" dirty="0"/>
          </a:p>
          <a:p>
            <a:r>
              <a:rPr lang="id-ID" sz="2400" b="1" dirty="0" smtClean="0"/>
              <a:t>(Penghimpunan Dana/</a:t>
            </a:r>
            <a:r>
              <a:rPr lang="id-ID" sz="2400" b="1" i="1" dirty="0" smtClean="0"/>
              <a:t>FUNDING)</a:t>
            </a:r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800" b="1" dirty="0"/>
          </a:p>
          <a:p>
            <a:endParaRPr lang="en-US" sz="2800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52800" y="1600200"/>
            <a:ext cx="2590800" cy="4586287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Pembiayaan</a:t>
            </a:r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id-ID" sz="2400" b="1" i="1" dirty="0" smtClean="0">
                <a:solidFill>
                  <a:srgbClr val="FFFF00"/>
                </a:solidFill>
              </a:rPr>
              <a:t>( FINANCING)</a:t>
            </a:r>
            <a:endParaRPr lang="en-US" sz="2400" b="1" i="1" dirty="0">
              <a:solidFill>
                <a:srgbClr val="FFFF00"/>
              </a:solidFill>
            </a:endParaRPr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800" b="1" dirty="0"/>
          </a:p>
          <a:p>
            <a:endParaRPr lang="en-US" sz="2800" b="1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0" y="1524000"/>
            <a:ext cx="2590800" cy="4586288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pPr algn="ctr"/>
            <a:r>
              <a:rPr lang="en-US" sz="2800" b="1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Jasa</a:t>
            </a:r>
            <a:endParaRPr lang="en-US" sz="28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id-ID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(</a:t>
            </a:r>
            <a:r>
              <a:rPr lang="id-ID" sz="24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SERVICES)</a:t>
            </a:r>
            <a:endParaRPr lang="en-US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3099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00063" y="2413000"/>
            <a:ext cx="807243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id-ID" sz="2800"/>
              <a:t>Ijarah adalah akad pemindahan </a:t>
            </a:r>
            <a:r>
              <a:rPr lang="id-ID" sz="2800" u="sng"/>
              <a:t>hak guna (manfaat) atas suatu barang atau jasa</a:t>
            </a:r>
            <a:r>
              <a:rPr lang="id-ID" sz="2800"/>
              <a:t> dalam waktu tertentu melalui pembayaran sewa/upah, tanpa diikuti dengan pemindahan kepemilikan barang itu sendiri.</a:t>
            </a:r>
          </a:p>
          <a:p>
            <a:pPr algn="just"/>
            <a:r>
              <a:rPr lang="id-ID" sz="2800"/>
              <a:t>(</a:t>
            </a:r>
            <a:r>
              <a:rPr lang="en-GB" sz="2800"/>
              <a:t>Fatwa DSN – MUI No. 09/DSN-MUI/IV/2000)</a:t>
            </a:r>
            <a:endParaRPr lang="en-US" sz="2800"/>
          </a:p>
        </p:txBody>
      </p:sp>
      <p:sp>
        <p:nvSpPr>
          <p:cNvPr id="5" name="Text Box 42"/>
          <p:cNvSpPr txBox="1">
            <a:spLocks noChangeArrowheads="1"/>
          </p:cNvSpPr>
          <p:nvPr/>
        </p:nvSpPr>
        <p:spPr bwMode="auto">
          <a:xfrm>
            <a:off x="457200" y="1066800"/>
            <a:ext cx="6629400" cy="642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atin typeface="+mj-lt"/>
                <a:cs typeface="+mn-cs"/>
              </a:rPr>
              <a:t>P</a:t>
            </a:r>
            <a:r>
              <a:rPr lang="id-ID" sz="4000" b="1" dirty="0">
                <a:latin typeface="+mj-lt"/>
                <a:cs typeface="+mn-cs"/>
              </a:rPr>
              <a:t>EMBIAYAAN IJARAH</a:t>
            </a:r>
            <a:endParaRPr lang="en-US" sz="4000" b="1" dirty="0">
              <a:latin typeface="+mj-lt"/>
              <a:cs typeface="+mn-cs"/>
            </a:endParaRPr>
          </a:p>
        </p:txBody>
      </p:sp>
      <p:sp>
        <p:nvSpPr>
          <p:cNvPr id="41988" name="Slide Number Placeholder 5"/>
          <p:cNvSpPr txBox="1">
            <a:spLocks noGrp="1"/>
          </p:cNvSpPr>
          <p:nvPr/>
        </p:nvSpPr>
        <p:spPr bwMode="auto">
          <a:xfrm>
            <a:off x="7010400" y="653415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fld id="{8D4FE538-E6A5-41E7-8423-E1FEDE12F224}" type="slidenum">
              <a:rPr lang="en-US" sz="1200">
                <a:latin typeface="Verdana" pitchFamily="34" charset="0"/>
              </a:rPr>
              <a:pPr algn="r" eaLnBrk="1" hangingPunct="1"/>
              <a:t>50</a:t>
            </a:fld>
            <a:endParaRPr lang="en-US" sz="120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8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83357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4400" dirty="0" smtClean="0"/>
              <a:t> </a:t>
            </a:r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25719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9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1752600"/>
            <a:ext cx="4114800" cy="4191000"/>
          </a:xfrm>
          <a:solidFill>
            <a:srgbClr val="FF7C8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None/>
              <a:defRPr/>
            </a:pPr>
            <a:endParaRPr lang="en-US" sz="1600" dirty="0" smtClean="0">
              <a:solidFill>
                <a:srgbClr val="E30D17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800600" y="1752600"/>
            <a:ext cx="4114800" cy="4191000"/>
          </a:xfrm>
          <a:solidFill>
            <a:srgbClr val="FF7C8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None/>
              <a:defRPr/>
            </a:pPr>
            <a:endParaRPr lang="en-US" sz="1800" dirty="0" smtClean="0">
              <a:solidFill>
                <a:srgbClr val="E30D17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  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000000"/>
              </a:buClr>
              <a:buSzPct val="90000"/>
              <a:buFont typeface="Wingdings" pitchFamily="2" charset="2"/>
              <a:buChar char="Ö"/>
              <a:defRPr/>
            </a:pPr>
            <a:r>
              <a:rPr lang="id-ID" sz="1800" b="1" dirty="0" smtClean="0">
                <a:solidFill>
                  <a:srgbClr val="000000"/>
                </a:solidFill>
              </a:rPr>
              <a:t> </a:t>
            </a:r>
            <a:endParaRPr lang="en-US" sz="1800" b="1" dirty="0" smtClean="0">
              <a:solidFill>
                <a:srgbClr val="000000"/>
              </a:solidFill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685800"/>
          </a:xfrm>
          <a:solidFill>
            <a:srgbClr val="A8B3E8"/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3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3000" b="1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28600" y="6096000"/>
            <a:ext cx="8763000" cy="533400"/>
          </a:xfrm>
          <a:prstGeom prst="rect">
            <a:avLst/>
          </a:prstGeom>
          <a:solidFill>
            <a:srgbClr val="F33B44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id-ID" b="1" dirty="0" smtClean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 </a:t>
            </a:r>
            <a:endParaRPr kumimoji="1" lang="en-US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>
            <a:off x="4267200" y="6352309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33B44"/>
          </a:solidFill>
          <a:ln w="28575">
            <a:solidFill>
              <a:srgbClr val="02020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id-ID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endParaRPr kumimoji="1" lang="id-ID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304800" y="1066800"/>
            <a:ext cx="4114800" cy="685800"/>
          </a:xfrm>
          <a:prstGeom prst="rect">
            <a:avLst/>
          </a:prstGeom>
          <a:gradFill rotWithShape="0">
            <a:gsLst>
              <a:gs pos="0">
                <a:srgbClr val="732D3A"/>
              </a:gs>
              <a:gs pos="50000">
                <a:srgbClr val="F9617E"/>
              </a:gs>
              <a:gs pos="100000">
                <a:srgbClr val="732D3A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dirty="0" smtClean="0">
                <a:latin typeface="Arial Black" pitchFamily="34" charset="0"/>
                <a:cs typeface="Arial" charset="0"/>
              </a:rPr>
              <a:t> </a:t>
            </a:r>
            <a:endParaRPr kumimoji="1" lang="en-US" dirty="0">
              <a:latin typeface="Arial Black" pitchFamily="34" charset="0"/>
              <a:cs typeface="Arial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4800600" y="1066800"/>
            <a:ext cx="4114800" cy="685800"/>
          </a:xfrm>
          <a:prstGeom prst="rect">
            <a:avLst/>
          </a:prstGeom>
          <a:gradFill rotWithShape="0">
            <a:gsLst>
              <a:gs pos="0">
                <a:srgbClr val="732D3A"/>
              </a:gs>
              <a:gs pos="50000">
                <a:srgbClr val="F9617E"/>
              </a:gs>
              <a:gs pos="100000">
                <a:srgbClr val="732D3A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id-ID" dirty="0" smtClean="0">
                <a:latin typeface="Arial Black" pitchFamily="34" charset="0"/>
                <a:cs typeface="Arial" charset="0"/>
              </a:rPr>
              <a:t> </a:t>
            </a:r>
            <a:endParaRPr kumimoji="1" lang="en-US" dirty="0">
              <a:latin typeface="Arial Black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0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32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75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  <p:bldP spid="32772" grpId="0" build="p" autoUpdateAnimBg="0"/>
      <p:bldP spid="32770" grpId="0" animBg="1" autoUpdateAnimBg="0"/>
      <p:bldP spid="32773" grpId="0" animBg="1" autoUpdateAnimBg="0"/>
      <p:bldP spid="32779" grpId="0" animBg="1" autoUpdateAnimBg="0"/>
      <p:bldP spid="32784" grpId="0" animBg="1" autoUpdateAnimBg="0"/>
      <p:bldP spid="32785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4066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82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 rot="19140000">
            <a:off x="1870144" y="2528567"/>
            <a:ext cx="4725808" cy="1432885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</a:pPr>
            <a:r>
              <a:rPr lang="id-ID" dirty="0" smtClean="0">
                <a:solidFill>
                  <a:srgbClr val="C00000"/>
                </a:solidFill>
              </a:rPr>
              <a:t> </a:t>
            </a:r>
            <a:endParaRPr lang="id-ID" i="1" dirty="0" smtClean="0">
              <a:solidFill>
                <a:srgbClr val="C00000"/>
              </a:solidFill>
            </a:endParaRP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 rot="19140000">
            <a:off x="-511040" y="2356109"/>
            <a:ext cx="6511131" cy="329259"/>
          </a:xfrm>
        </p:spPr>
        <p:txBody>
          <a:bodyPr/>
          <a:lstStyle/>
          <a:p>
            <a:pPr eaLnBrk="1" hangingPunct="1"/>
            <a:endParaRPr lang="id-ID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35C9A0-9855-4D2F-AC0C-3188E375750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" name="Rectangle 1"/>
          <p:cNvSpPr/>
          <p:nvPr/>
        </p:nvSpPr>
        <p:spPr>
          <a:xfrm>
            <a:off x="827584" y="1370825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id-ID" sz="4000" dirty="0"/>
              <a:t>PRODUK  P</a:t>
            </a:r>
            <a:r>
              <a:rPr lang="id-ID" sz="4000" dirty="0" smtClean="0"/>
              <a:t>ENGHIMPUNAN  </a:t>
            </a:r>
            <a:r>
              <a:rPr lang="id-ID" sz="4000" dirty="0"/>
              <a:t>DANA</a:t>
            </a:r>
          </a:p>
          <a:p>
            <a:pPr algn="ctr">
              <a:lnSpc>
                <a:spcPct val="300000"/>
              </a:lnSpc>
            </a:pPr>
            <a:r>
              <a:rPr lang="id-ID" sz="4000" dirty="0"/>
              <a:t>(SIMPANAN/FUNDING)</a:t>
            </a:r>
          </a:p>
        </p:txBody>
      </p:sp>
    </p:spTree>
    <p:extLst>
      <p:ext uri="{BB962C8B-B14F-4D97-AF65-F5344CB8AC3E}">
        <p14:creationId xmlns:p14="http://schemas.microsoft.com/office/powerpoint/2010/main" val="234507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>
                <a:solidFill>
                  <a:srgbClr val="002060"/>
                </a:solidFill>
              </a:rPr>
              <a:t>WADIAH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764704"/>
            <a:ext cx="7520940" cy="5452057"/>
          </a:xfrm>
        </p:spPr>
        <p:txBody>
          <a:bodyPr>
            <a:normAutofit fontScale="3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4000" dirty="0" err="1" smtClean="0"/>
              <a:t>Dasar</a:t>
            </a:r>
            <a:r>
              <a:rPr lang="en-US" sz="4000" dirty="0" smtClean="0"/>
              <a:t> </a:t>
            </a:r>
            <a:r>
              <a:rPr lang="en-US" sz="4000" dirty="0" err="1" smtClean="0"/>
              <a:t>Syariah</a:t>
            </a:r>
            <a:endParaRPr lang="en-US" sz="40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4000" dirty="0" smtClean="0"/>
              <a:t>Fatwa DSN No: 1-3/DSN-MUI/I/2000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4000" dirty="0" err="1" smtClean="0"/>
              <a:t>Peraturan</a:t>
            </a:r>
            <a:r>
              <a:rPr lang="en-US" sz="4000" dirty="0" smtClean="0"/>
              <a:t> Bank Indonesia: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4000" dirty="0" smtClean="0"/>
              <a:t>PBI No. 10/17/PBI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4000" dirty="0" smtClean="0"/>
              <a:t>SE No. 10/31/PBI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7400" dirty="0" err="1" smtClean="0"/>
              <a:t>Definisi</a:t>
            </a:r>
            <a:endParaRPr lang="en-US" sz="7400" dirty="0" smtClean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sz="7400" dirty="0" err="1" smtClean="0"/>
              <a:t>Wadiah</a:t>
            </a:r>
            <a:r>
              <a:rPr lang="en-US" sz="7400" dirty="0" smtClean="0"/>
              <a:t> </a:t>
            </a:r>
            <a:r>
              <a:rPr lang="en-US" sz="7400" dirty="0" err="1" smtClean="0"/>
              <a:t>adalah</a:t>
            </a:r>
            <a:r>
              <a:rPr lang="en-US" sz="7400" dirty="0" smtClean="0"/>
              <a:t> </a:t>
            </a:r>
            <a:r>
              <a:rPr lang="en-US" sz="7400" dirty="0" err="1" smtClean="0"/>
              <a:t>akad</a:t>
            </a:r>
            <a:r>
              <a:rPr lang="en-US" sz="7400" dirty="0" smtClean="0"/>
              <a:t> </a:t>
            </a:r>
            <a:r>
              <a:rPr lang="en-US" sz="7400" b="1" dirty="0" err="1" smtClean="0"/>
              <a:t>titipan</a:t>
            </a:r>
            <a:r>
              <a:rPr lang="en-US" sz="7400" dirty="0" smtClean="0"/>
              <a:t> </a:t>
            </a:r>
            <a:r>
              <a:rPr lang="en-US" sz="7400" dirty="0" err="1" smtClean="0"/>
              <a:t>dimana</a:t>
            </a:r>
            <a:r>
              <a:rPr lang="en-US" sz="7400" dirty="0" smtClean="0"/>
              <a:t> </a:t>
            </a:r>
            <a:r>
              <a:rPr lang="en-US" sz="7400" dirty="0" err="1" smtClean="0"/>
              <a:t>barang</a:t>
            </a:r>
            <a:r>
              <a:rPr lang="en-US" sz="7400" dirty="0" smtClean="0"/>
              <a:t> yang </a:t>
            </a:r>
            <a:r>
              <a:rPr lang="en-US" sz="7400" dirty="0" err="1" smtClean="0"/>
              <a:t>dititipkan</a:t>
            </a:r>
            <a:r>
              <a:rPr lang="en-US" sz="7400" dirty="0" smtClean="0"/>
              <a:t> </a:t>
            </a:r>
            <a:r>
              <a:rPr lang="en-US" sz="7400" dirty="0" err="1" smtClean="0"/>
              <a:t>dapat</a:t>
            </a:r>
            <a:r>
              <a:rPr lang="en-US" sz="7400" dirty="0" smtClean="0"/>
              <a:t> </a:t>
            </a:r>
            <a:r>
              <a:rPr lang="en-US" sz="7400" dirty="0" err="1" smtClean="0"/>
              <a:t>diambil</a:t>
            </a:r>
            <a:r>
              <a:rPr lang="en-US" sz="7400" dirty="0" smtClean="0"/>
              <a:t> </a:t>
            </a:r>
            <a:r>
              <a:rPr lang="en-US" sz="7400" dirty="0" err="1" smtClean="0"/>
              <a:t>sewaktu-waktu</a:t>
            </a:r>
            <a:r>
              <a:rPr lang="en-US" sz="7400" dirty="0" smtClean="0"/>
              <a:t>. </a:t>
            </a:r>
            <a:r>
              <a:rPr lang="en-US" sz="7400" dirty="0" err="1" smtClean="0"/>
              <a:t>Pihak</a:t>
            </a:r>
            <a:r>
              <a:rPr lang="en-US" sz="7400" dirty="0" smtClean="0"/>
              <a:t> yang </a:t>
            </a:r>
            <a:r>
              <a:rPr lang="en-US" sz="7400" dirty="0" err="1" smtClean="0"/>
              <a:t>menerima</a:t>
            </a:r>
            <a:r>
              <a:rPr lang="en-US" sz="7400" dirty="0" smtClean="0"/>
              <a:t> </a:t>
            </a:r>
            <a:r>
              <a:rPr lang="en-US" sz="7400" dirty="0" err="1" smtClean="0"/>
              <a:t>titipan</a:t>
            </a:r>
            <a:r>
              <a:rPr lang="en-US" sz="7400" dirty="0" smtClean="0"/>
              <a:t> </a:t>
            </a:r>
            <a:r>
              <a:rPr lang="en-US" sz="7400" dirty="0" err="1" smtClean="0"/>
              <a:t>dapat</a:t>
            </a:r>
            <a:r>
              <a:rPr lang="en-US" sz="7400" dirty="0" smtClean="0"/>
              <a:t> </a:t>
            </a:r>
            <a:r>
              <a:rPr lang="en-US" sz="7400" dirty="0" err="1" smtClean="0"/>
              <a:t>meminta</a:t>
            </a:r>
            <a:r>
              <a:rPr lang="en-US" sz="7400" dirty="0" smtClean="0"/>
              <a:t> </a:t>
            </a:r>
            <a:r>
              <a:rPr lang="en-US" sz="7400" dirty="0" err="1" smtClean="0"/>
              <a:t>jasa</a:t>
            </a:r>
            <a:r>
              <a:rPr lang="en-US" sz="7400" dirty="0" smtClean="0"/>
              <a:t> </a:t>
            </a:r>
            <a:r>
              <a:rPr lang="en-US" sz="7400" dirty="0" err="1" smtClean="0"/>
              <a:t>untuk</a:t>
            </a:r>
            <a:r>
              <a:rPr lang="en-US" sz="7400" dirty="0" smtClean="0"/>
              <a:t> </a:t>
            </a:r>
            <a:r>
              <a:rPr lang="en-US" sz="7400" dirty="0" err="1" smtClean="0"/>
              <a:t>keamanan</a:t>
            </a:r>
            <a:r>
              <a:rPr lang="en-US" sz="7400" dirty="0" smtClean="0"/>
              <a:t> </a:t>
            </a:r>
            <a:r>
              <a:rPr lang="en-US" sz="7400" dirty="0" err="1" smtClean="0"/>
              <a:t>dan</a:t>
            </a:r>
            <a:r>
              <a:rPr lang="en-US" sz="7400" dirty="0" smtClean="0"/>
              <a:t> </a:t>
            </a:r>
            <a:r>
              <a:rPr lang="en-US" sz="7400" dirty="0" err="1" smtClean="0"/>
              <a:t>pemeliharaan</a:t>
            </a:r>
            <a:r>
              <a:rPr lang="en-US" sz="7400" dirty="0" smtClean="0"/>
              <a:t>.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7400" dirty="0" smtClean="0"/>
              <a:t>Feature</a:t>
            </a:r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sz="7400" dirty="0" err="1" smtClean="0"/>
              <a:t>Karena</a:t>
            </a:r>
            <a:r>
              <a:rPr lang="en-US" sz="7400" dirty="0" smtClean="0"/>
              <a:t> </a:t>
            </a:r>
            <a:r>
              <a:rPr lang="en-US" sz="7400" dirty="0" err="1" smtClean="0"/>
              <a:t>prinsip</a:t>
            </a:r>
            <a:r>
              <a:rPr lang="en-US" sz="7400" dirty="0" smtClean="0"/>
              <a:t> </a:t>
            </a:r>
            <a:r>
              <a:rPr lang="en-US" sz="7400" dirty="0" err="1" smtClean="0"/>
              <a:t>wadiah</a:t>
            </a:r>
            <a:r>
              <a:rPr lang="en-US" sz="7400" dirty="0" smtClean="0"/>
              <a:t> </a:t>
            </a:r>
            <a:r>
              <a:rPr lang="en-US" sz="7400" dirty="0" err="1" smtClean="0"/>
              <a:t>adalah</a:t>
            </a:r>
            <a:r>
              <a:rPr lang="en-US" sz="7400" dirty="0" smtClean="0"/>
              <a:t> </a:t>
            </a:r>
            <a:r>
              <a:rPr lang="en-US" sz="7400" dirty="0" err="1" smtClean="0"/>
              <a:t>titipan</a:t>
            </a:r>
            <a:r>
              <a:rPr lang="en-US" sz="7400" dirty="0" smtClean="0"/>
              <a:t> yang </a:t>
            </a:r>
            <a:r>
              <a:rPr lang="en-US" sz="7400" dirty="0" err="1" smtClean="0"/>
              <a:t>dapat</a:t>
            </a:r>
            <a:r>
              <a:rPr lang="en-US" sz="7400" dirty="0" smtClean="0"/>
              <a:t> </a:t>
            </a:r>
            <a:r>
              <a:rPr lang="en-US" sz="7400" dirty="0" err="1" smtClean="0"/>
              <a:t>diambil</a:t>
            </a:r>
            <a:r>
              <a:rPr lang="en-US" sz="7400" dirty="0" smtClean="0"/>
              <a:t> </a:t>
            </a:r>
            <a:r>
              <a:rPr lang="en-US" sz="7400" b="1" dirty="0" smtClean="0"/>
              <a:t>se</a:t>
            </a:r>
            <a:r>
              <a:rPr lang="id-ID" sz="7400" b="1" dirty="0" smtClean="0"/>
              <a:t>w</a:t>
            </a:r>
            <a:r>
              <a:rPr lang="en-US" sz="7400" b="1" dirty="0" err="1" smtClean="0"/>
              <a:t>aktu-waktu</a:t>
            </a:r>
            <a:r>
              <a:rPr lang="en-US" sz="7400" b="1" dirty="0" smtClean="0"/>
              <a:t> </a:t>
            </a:r>
            <a:r>
              <a:rPr lang="en-US" sz="7400" dirty="0" err="1" smtClean="0"/>
              <a:t>dan</a:t>
            </a:r>
            <a:r>
              <a:rPr lang="en-US" sz="7400" dirty="0" smtClean="0"/>
              <a:t> </a:t>
            </a:r>
            <a:r>
              <a:rPr lang="en-US" sz="7400" dirty="0" err="1" smtClean="0"/>
              <a:t>tidak</a:t>
            </a:r>
            <a:r>
              <a:rPr lang="en-US" sz="7400" dirty="0" smtClean="0"/>
              <a:t> </a:t>
            </a:r>
            <a:r>
              <a:rPr lang="en-US" sz="7400" dirty="0" err="1" smtClean="0"/>
              <a:t>dapat</a:t>
            </a:r>
            <a:r>
              <a:rPr lang="en-US" sz="7400" dirty="0" smtClean="0"/>
              <a:t> </a:t>
            </a:r>
            <a:r>
              <a:rPr lang="en-US" sz="7400" dirty="0" err="1" smtClean="0"/>
              <a:t>menghasilkan</a:t>
            </a:r>
            <a:r>
              <a:rPr lang="en-US" sz="7400" dirty="0" smtClean="0"/>
              <a:t> </a:t>
            </a:r>
            <a:r>
              <a:rPr lang="en-US" sz="7400" dirty="0" err="1" smtClean="0"/>
              <a:t>keuntungan</a:t>
            </a:r>
            <a:r>
              <a:rPr lang="en-US" sz="7400" dirty="0" smtClean="0"/>
              <a:t>, </a:t>
            </a:r>
            <a:r>
              <a:rPr lang="en-US" sz="7400" dirty="0" err="1" smtClean="0"/>
              <a:t>maka</a:t>
            </a:r>
            <a:r>
              <a:rPr lang="en-US" sz="7400" dirty="0" smtClean="0"/>
              <a:t> </a:t>
            </a:r>
            <a:r>
              <a:rPr lang="en-US" sz="7400" dirty="0" err="1" smtClean="0"/>
              <a:t>produk</a:t>
            </a:r>
            <a:r>
              <a:rPr lang="en-US" sz="7400" dirty="0" smtClean="0"/>
              <a:t> yang </a:t>
            </a:r>
            <a:r>
              <a:rPr lang="en-US" sz="7400" dirty="0" err="1" smtClean="0"/>
              <a:t>dapat</a:t>
            </a:r>
            <a:r>
              <a:rPr lang="en-US" sz="7400" dirty="0" smtClean="0"/>
              <a:t> </a:t>
            </a:r>
            <a:r>
              <a:rPr lang="en-US" sz="7400" dirty="0" err="1" smtClean="0"/>
              <a:t>diterapkan</a:t>
            </a:r>
            <a:r>
              <a:rPr lang="en-US" sz="7400" dirty="0" smtClean="0"/>
              <a:t> </a:t>
            </a:r>
            <a:r>
              <a:rPr lang="en-US" sz="7400" dirty="0" err="1" smtClean="0"/>
              <a:t>untuk</a:t>
            </a:r>
            <a:r>
              <a:rPr lang="en-US" sz="7400" dirty="0" smtClean="0"/>
              <a:t> </a:t>
            </a:r>
            <a:r>
              <a:rPr lang="en-US" sz="7400" dirty="0" err="1" smtClean="0"/>
              <a:t>prinsip</a:t>
            </a:r>
            <a:r>
              <a:rPr lang="en-US" sz="7400" dirty="0" smtClean="0"/>
              <a:t> </a:t>
            </a:r>
            <a:r>
              <a:rPr lang="en-US" sz="7400" dirty="0" err="1" smtClean="0"/>
              <a:t>ini</a:t>
            </a:r>
            <a:r>
              <a:rPr lang="en-US" sz="7400" dirty="0" smtClean="0"/>
              <a:t> </a:t>
            </a:r>
            <a:r>
              <a:rPr lang="en-US" sz="7400" dirty="0" err="1" smtClean="0"/>
              <a:t>adalah</a:t>
            </a:r>
            <a:r>
              <a:rPr lang="en-US" sz="7400" dirty="0" smtClean="0"/>
              <a:t> </a:t>
            </a:r>
            <a:r>
              <a:rPr lang="en-US" sz="7400" b="1" dirty="0" err="1" smtClean="0"/>
              <a:t>Giro</a:t>
            </a:r>
            <a:r>
              <a:rPr lang="en-US" sz="7400" dirty="0" smtClean="0"/>
              <a:t> </a:t>
            </a:r>
            <a:r>
              <a:rPr lang="en-US" sz="7400" dirty="0" err="1" smtClean="0"/>
              <a:t>dan</a:t>
            </a:r>
            <a:r>
              <a:rPr lang="en-US" sz="7400" dirty="0" smtClean="0"/>
              <a:t> </a:t>
            </a:r>
            <a:r>
              <a:rPr lang="en-US" sz="7400" b="1" dirty="0" smtClean="0"/>
              <a:t>Tabungan</a:t>
            </a:r>
            <a:r>
              <a:rPr lang="en-US" sz="7400" dirty="0" smtClean="0"/>
              <a:t>.</a:t>
            </a:r>
          </a:p>
          <a:p>
            <a:pPr eaLnBrk="1" hangingPunct="1">
              <a:lnSpc>
                <a:spcPct val="120000"/>
              </a:lnSpc>
              <a:defRPr/>
            </a:pPr>
            <a:endParaRPr lang="en-US" sz="7400" dirty="0" smtClean="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8561E4-A62C-499B-AED7-D88DE5BF6273}" type="slidenum">
              <a:rPr lang="en-US" smtClean="0"/>
              <a:pPr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2610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 smtClean="0"/>
              <a:t>MUDHARABAH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836712"/>
            <a:ext cx="7588324" cy="52807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US" sz="2000" dirty="0" err="1" smtClean="0"/>
              <a:t>Definisi</a:t>
            </a:r>
            <a:r>
              <a:rPr lang="en-US" sz="2000" dirty="0" smtClean="0"/>
              <a:t> </a:t>
            </a:r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US" sz="2000" dirty="0" err="1" smtClean="0"/>
              <a:t>Akad</a:t>
            </a:r>
            <a:r>
              <a:rPr lang="en-US" sz="2000" dirty="0" smtClean="0"/>
              <a:t> </a:t>
            </a:r>
            <a:r>
              <a:rPr lang="en-US" sz="2000" dirty="0" err="1" smtClean="0"/>
              <a:t>usaha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 </a:t>
            </a:r>
            <a:r>
              <a:rPr lang="en-US" sz="2000" dirty="0" err="1" smtClean="0"/>
              <a:t>pihak</a:t>
            </a:r>
            <a:r>
              <a:rPr lang="en-US" sz="2000" dirty="0" smtClean="0"/>
              <a:t> </a:t>
            </a:r>
            <a:r>
              <a:rPr lang="en-US" sz="2000" dirty="0" err="1" smtClean="0"/>
              <a:t>dimana</a:t>
            </a:r>
            <a:r>
              <a:rPr lang="en-US" sz="2000" dirty="0" smtClean="0"/>
              <a:t> </a:t>
            </a:r>
            <a:r>
              <a:rPr lang="en-US" sz="2000" dirty="0" err="1" smtClean="0"/>
              <a:t>salah</a:t>
            </a:r>
            <a:r>
              <a:rPr lang="en-US" sz="2000" dirty="0" smtClean="0"/>
              <a:t> </a:t>
            </a:r>
            <a:r>
              <a:rPr lang="en-US" sz="2000" dirty="0" err="1" smtClean="0"/>
              <a:t>satunya</a:t>
            </a:r>
            <a:r>
              <a:rPr lang="en-US" sz="2000" dirty="0" smtClean="0"/>
              <a:t>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modal (</a:t>
            </a:r>
            <a:r>
              <a:rPr lang="en-US" sz="2000" b="1" dirty="0" err="1" smtClean="0"/>
              <a:t>Sahibul</a:t>
            </a:r>
            <a:r>
              <a:rPr lang="en-US" sz="2000" b="1" dirty="0" smtClean="0"/>
              <a:t> Mal</a:t>
            </a:r>
            <a:r>
              <a:rPr lang="en-US" sz="2000" dirty="0" smtClean="0"/>
              <a:t>) </a:t>
            </a:r>
            <a:r>
              <a:rPr lang="en-US" sz="2000" dirty="0" err="1" smtClean="0"/>
              <a:t>sedangkan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lainnya</a:t>
            </a:r>
            <a:r>
              <a:rPr lang="en-US" sz="2000" dirty="0" smtClean="0"/>
              <a:t>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keahlian</a:t>
            </a:r>
            <a:r>
              <a:rPr lang="en-US" sz="2000" dirty="0" smtClean="0"/>
              <a:t> (</a:t>
            </a:r>
            <a:r>
              <a:rPr lang="en-US" sz="2000" b="1" dirty="0" err="1" smtClean="0"/>
              <a:t>Mudharib</a:t>
            </a:r>
            <a:r>
              <a:rPr lang="en-US" sz="2000" dirty="0" smtClean="0"/>
              <a:t>),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nisbah</a:t>
            </a:r>
            <a:r>
              <a:rPr lang="en-US" sz="2000" dirty="0" smtClean="0"/>
              <a:t> </a:t>
            </a:r>
            <a:r>
              <a:rPr lang="en-US" sz="2000" dirty="0" err="1" smtClean="0"/>
              <a:t>keuntungan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disepakati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terjadi</a:t>
            </a:r>
            <a:r>
              <a:rPr lang="en-US" sz="2000" dirty="0" smtClean="0"/>
              <a:t> </a:t>
            </a:r>
            <a:r>
              <a:rPr lang="en-US" sz="2000" dirty="0" err="1" smtClean="0"/>
              <a:t>kerugian</a:t>
            </a:r>
            <a:r>
              <a:rPr lang="en-US" sz="2000" dirty="0" smtClean="0"/>
              <a:t>, </a:t>
            </a:r>
            <a:r>
              <a:rPr lang="en-US" sz="2000" dirty="0" err="1" smtClean="0"/>
              <a:t>maka</a:t>
            </a:r>
            <a:r>
              <a:rPr lang="en-US" sz="2000" dirty="0" smtClean="0"/>
              <a:t> </a:t>
            </a:r>
            <a:r>
              <a:rPr lang="en-US" sz="2000" dirty="0" err="1" smtClean="0"/>
              <a:t>pemilik</a:t>
            </a:r>
            <a:r>
              <a:rPr lang="en-US" sz="2000" dirty="0" smtClean="0"/>
              <a:t> modal </a:t>
            </a:r>
            <a:r>
              <a:rPr lang="en-US" sz="2000" dirty="0" err="1" smtClean="0"/>
              <a:t>menanggung</a:t>
            </a:r>
            <a:r>
              <a:rPr lang="en-US" sz="2000" dirty="0" smtClean="0"/>
              <a:t> </a:t>
            </a:r>
            <a:r>
              <a:rPr lang="en-US" sz="2000" dirty="0" err="1" smtClean="0"/>
              <a:t>kerugian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. </a:t>
            </a:r>
            <a:endParaRPr lang="id-ID" sz="2000" dirty="0" smtClean="0"/>
          </a:p>
          <a:p>
            <a:pPr marL="0" lvl="1" indent="0" eaLnBrk="1" hangingPunct="1">
              <a:lnSpc>
                <a:spcPct val="120000"/>
              </a:lnSpc>
              <a:spcBef>
                <a:spcPts val="600"/>
              </a:spcBef>
              <a:buNone/>
              <a:defRPr/>
            </a:pPr>
            <a:endParaRPr lang="en-US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US" sz="2000" dirty="0" err="1" smtClean="0"/>
              <a:t>Karena</a:t>
            </a:r>
            <a:r>
              <a:rPr lang="en-US" sz="2000" dirty="0" smtClean="0"/>
              <a:t> </a:t>
            </a:r>
            <a:r>
              <a:rPr lang="en-US" sz="2000" dirty="0" err="1" smtClean="0"/>
              <a:t>karakter</a:t>
            </a:r>
            <a:r>
              <a:rPr lang="en-US" sz="2000" dirty="0" smtClean="0"/>
              <a:t> </a:t>
            </a:r>
            <a:r>
              <a:rPr lang="en-US" sz="2000" dirty="0" err="1" smtClean="0"/>
              <a:t>Mudharabah</a:t>
            </a:r>
            <a:r>
              <a:rPr lang="en-US" sz="2000" dirty="0" smtClean="0"/>
              <a:t>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, </a:t>
            </a:r>
            <a:r>
              <a:rPr lang="en-US" sz="2000" dirty="0" err="1" smtClean="0"/>
              <a:t>maka</a:t>
            </a:r>
            <a:r>
              <a:rPr lang="en-US" sz="2000" dirty="0" smtClean="0"/>
              <a:t> </a:t>
            </a:r>
            <a:r>
              <a:rPr lang="en-US" sz="2000" dirty="0" err="1" smtClean="0"/>
              <a:t>ia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diterapkan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Tabungan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Deposito</a:t>
            </a:r>
            <a:endParaRPr lang="id-ID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endParaRPr lang="en-US" sz="2000" dirty="0" smtClean="0"/>
          </a:p>
          <a:p>
            <a:pPr lvl="1" algn="just" eaLnBrk="1" hangingPunct="1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menerapkan</a:t>
            </a:r>
            <a:r>
              <a:rPr lang="en-US" sz="2000" dirty="0" smtClean="0"/>
              <a:t>  </a:t>
            </a:r>
            <a:r>
              <a:rPr lang="en-US" sz="2000" dirty="0" err="1" smtClean="0"/>
              <a:t>Mudharabah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tabungan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deposito</a:t>
            </a:r>
            <a:r>
              <a:rPr lang="en-US" sz="2000" dirty="0" smtClean="0"/>
              <a:t>, </a:t>
            </a:r>
            <a:r>
              <a:rPr lang="en-US" sz="2000" dirty="0" err="1" smtClean="0"/>
              <a:t>maka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bertindak</a:t>
            </a:r>
            <a:r>
              <a:rPr lang="en-US" sz="2000" dirty="0" smtClean="0"/>
              <a:t> </a:t>
            </a: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b="1" dirty="0" err="1" smtClean="0"/>
              <a:t>Sahibul</a:t>
            </a:r>
            <a:r>
              <a:rPr lang="en-US" sz="2000" b="1" dirty="0" smtClean="0"/>
              <a:t> Mal </a:t>
            </a:r>
            <a:r>
              <a:rPr lang="en-US" sz="2000" dirty="0" err="1" smtClean="0"/>
              <a:t>dan</a:t>
            </a:r>
            <a:r>
              <a:rPr lang="en-US" sz="2000" dirty="0" smtClean="0"/>
              <a:t> Bank </a:t>
            </a:r>
            <a:r>
              <a:rPr lang="en-US" sz="2000" dirty="0" err="1" smtClean="0"/>
              <a:t>selaku</a:t>
            </a:r>
            <a:r>
              <a:rPr lang="en-US" sz="2000" dirty="0" smtClean="0"/>
              <a:t> </a:t>
            </a:r>
            <a:r>
              <a:rPr lang="en-US" sz="2000" b="1" dirty="0" err="1" smtClean="0"/>
              <a:t>Mudharib</a:t>
            </a:r>
            <a:endParaRPr lang="en-US" sz="2000" b="1" dirty="0" smtClean="0"/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lang="en-US" sz="2000" dirty="0" smtClean="0"/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E1DF6E-196B-4F02-B0D2-C628FB3BE37A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627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MUDHARABAH MUQAYYADAH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217303"/>
            <a:ext cx="7588324" cy="5020009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Definisi</a:t>
            </a:r>
            <a:endParaRPr lang="en-US" sz="2000" dirty="0" smtClean="0"/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akad</a:t>
            </a:r>
            <a:r>
              <a:rPr lang="en-US" sz="2000" dirty="0" smtClean="0"/>
              <a:t> </a:t>
            </a:r>
            <a:r>
              <a:rPr lang="en-US" sz="2000" dirty="0" err="1" smtClean="0"/>
              <a:t>Mudharabah</a:t>
            </a:r>
            <a:r>
              <a:rPr lang="en-US" sz="2000" dirty="0" smtClean="0"/>
              <a:t> </a:t>
            </a:r>
            <a:r>
              <a:rPr lang="en-US" sz="2000" dirty="0" err="1" smtClean="0"/>
              <a:t>dimana</a:t>
            </a:r>
            <a:r>
              <a:rPr lang="en-US" sz="2000" dirty="0" smtClean="0"/>
              <a:t> bank </a:t>
            </a:r>
            <a:r>
              <a:rPr lang="en-US" sz="2000" dirty="0" err="1" smtClean="0"/>
              <a:t>diminta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menyalurkan</a:t>
            </a:r>
            <a:r>
              <a:rPr lang="en-US" sz="2000" dirty="0" smtClean="0"/>
              <a:t> </a:t>
            </a:r>
            <a:r>
              <a:rPr lang="en-US" sz="2000" dirty="0" err="1" smtClean="0"/>
              <a:t>dana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proyek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r>
              <a:rPr lang="en-US" sz="2000" dirty="0" smtClean="0"/>
              <a:t>.</a:t>
            </a: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tugas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bank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memperoleh</a:t>
            </a:r>
            <a:r>
              <a:rPr lang="en-US" sz="2000" dirty="0" smtClean="0"/>
              <a:t> fee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porsi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keuntungan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endParaRPr lang="en-US" sz="2000" dirty="0" smtClean="0"/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smtClean="0"/>
              <a:t>Feature</a:t>
            </a:r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Keuntungan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diperoleh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penyaluran</a:t>
            </a:r>
            <a:r>
              <a:rPr lang="en-US" sz="2000" dirty="0" smtClean="0"/>
              <a:t> </a:t>
            </a:r>
            <a:r>
              <a:rPr lang="en-US" sz="2000" dirty="0" err="1" smtClean="0"/>
              <a:t>dana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dibagi</a:t>
            </a:r>
            <a:r>
              <a:rPr lang="en-US" sz="2000" dirty="0" smtClean="0"/>
              <a:t> </a:t>
            </a:r>
            <a:r>
              <a:rPr lang="en-US" sz="2000" dirty="0" err="1" smtClean="0"/>
              <a:t>antara</a:t>
            </a:r>
            <a:r>
              <a:rPr lang="en-US" sz="2000" dirty="0" smtClean="0"/>
              <a:t> </a:t>
            </a:r>
            <a:r>
              <a:rPr lang="en-US" sz="2000" dirty="0" err="1" smtClean="0"/>
              <a:t>nasabah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sahibul</a:t>
            </a:r>
            <a:r>
              <a:rPr lang="en-US" sz="2000" dirty="0" smtClean="0"/>
              <a:t> mal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pelaksana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proyek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mudharib</a:t>
            </a:r>
            <a:r>
              <a:rPr lang="en-US" sz="2000" dirty="0" smtClean="0"/>
              <a:t>.</a:t>
            </a:r>
            <a:endParaRPr lang="id-ID" sz="2000" dirty="0" smtClean="0"/>
          </a:p>
          <a:p>
            <a:pPr lvl="1" algn="just" eaLnBrk="1" hangingPunct="1">
              <a:lnSpc>
                <a:spcPct val="110000"/>
              </a:lnSpc>
              <a:spcBef>
                <a:spcPts val="600"/>
              </a:spcBef>
              <a:defRPr/>
            </a:pPr>
            <a:endParaRPr lang="en-US" sz="2000" dirty="0" smtClean="0"/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dunia</a:t>
            </a:r>
            <a:r>
              <a:rPr lang="en-US" sz="2000" dirty="0" smtClean="0"/>
              <a:t> </a:t>
            </a:r>
            <a:r>
              <a:rPr lang="en-US" sz="2000" dirty="0" err="1" smtClean="0"/>
              <a:t>perbankan</a:t>
            </a:r>
            <a:r>
              <a:rPr lang="en-US" sz="2000" dirty="0" smtClean="0"/>
              <a:t> </a:t>
            </a:r>
            <a:r>
              <a:rPr lang="en-US" sz="2000" dirty="0" err="1" smtClean="0"/>
              <a:t>dikenal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nama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channelling</a:t>
            </a:r>
            <a:r>
              <a:rPr lang="en-US" sz="2000" dirty="0" smtClean="0"/>
              <a:t> </a:t>
            </a:r>
            <a:r>
              <a:rPr lang="en-US" sz="2000" i="1" dirty="0" smtClean="0"/>
              <a:t>function</a:t>
            </a:r>
            <a:r>
              <a:rPr lang="en-US" sz="2000" dirty="0" smtClean="0"/>
              <a:t>, </a:t>
            </a:r>
            <a:r>
              <a:rPr lang="en-US" sz="2000" dirty="0" err="1" smtClean="0"/>
              <a:t>bukan</a:t>
            </a: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executing.</a:t>
            </a:r>
          </a:p>
          <a:p>
            <a:pPr lvl="1" eaLnBrk="1" hangingPunct="1">
              <a:lnSpc>
                <a:spcPct val="110000"/>
              </a:lnSpc>
              <a:spcBef>
                <a:spcPts val="600"/>
              </a:spcBef>
              <a:defRPr/>
            </a:pPr>
            <a:endParaRPr lang="en-US" sz="2000" dirty="0" smtClean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953A2A-5DED-42AD-8CA3-2BA38D6CBA0B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773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379</TotalTime>
  <Words>2611</Words>
  <Application>Microsoft Office PowerPoint</Application>
  <PresentationFormat>On-screen Show (4:3)</PresentationFormat>
  <Paragraphs>446</Paragraphs>
  <Slides>55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Angles</vt:lpstr>
      <vt:lpstr>AKAD  DALAM  EKONOMI   SYARI’AH   DJAZRIL  DARWIS/BAIDHOWI  HB </vt:lpstr>
      <vt:lpstr>PowerPoint Presentation</vt:lpstr>
      <vt:lpstr>PowerPoint Presentation</vt:lpstr>
      <vt:lpstr>PowerPoint Presentation</vt:lpstr>
      <vt:lpstr>PRODUK   BANK   SYARI’AH</vt:lpstr>
      <vt:lpstr> </vt:lpstr>
      <vt:lpstr>WADIAH</vt:lpstr>
      <vt:lpstr>MUDHARABAH </vt:lpstr>
      <vt:lpstr>MUDHARABAH MUQAYYADAH</vt:lpstr>
      <vt:lpstr>PRODUK PENYALURAN DANA (PEMBIAYAAN)</vt:lpstr>
      <vt:lpstr>MURABAHAH</vt:lpstr>
      <vt:lpstr>MURABAHAH</vt:lpstr>
      <vt:lpstr>MURABAHAH:  Praktek Perbankan Syariah</vt:lpstr>
      <vt:lpstr>MURABAHAH:  Praktek Perbankan Syariah</vt:lpstr>
      <vt:lpstr>SALAM</vt:lpstr>
      <vt:lpstr>SALAM</vt:lpstr>
      <vt:lpstr>SALAM</vt:lpstr>
      <vt:lpstr>ISTISHNA</vt:lpstr>
      <vt:lpstr>SALAM/ISTISNA: Praktek Perbankan</vt:lpstr>
      <vt:lpstr>SEWA/IJARAH</vt:lpstr>
      <vt:lpstr>IJARAH</vt:lpstr>
      <vt:lpstr>IJARAH</vt:lpstr>
      <vt:lpstr>IJARAH</vt:lpstr>
      <vt:lpstr>IJARAH: Praktek Perbankan</vt:lpstr>
      <vt:lpstr>MUDHARABAH</vt:lpstr>
      <vt:lpstr>MUDHARABAH</vt:lpstr>
      <vt:lpstr>PRODUK PEMBIAYAAN</vt:lpstr>
      <vt:lpstr>MUSYARAKAH</vt:lpstr>
      <vt:lpstr>MUSYARAKAH</vt:lpstr>
      <vt:lpstr>RAHN</vt:lpstr>
      <vt:lpstr>RAHN</vt:lpstr>
      <vt:lpstr>RAHN</vt:lpstr>
      <vt:lpstr>RAHN</vt:lpstr>
      <vt:lpstr>QARDH</vt:lpstr>
      <vt:lpstr>QARDH</vt:lpstr>
      <vt:lpstr>    </vt:lpstr>
      <vt:lpstr>JASA PERBANKAN</vt:lpstr>
      <vt:lpstr>JASA PERBANKAN</vt:lpstr>
      <vt:lpstr>JASA PERBANKAN</vt:lpstr>
      <vt:lpstr>PowerPoint Presentation</vt:lpstr>
      <vt:lpstr>PERBANDINGAN ANTARA RIBA DAN BUNGA</vt:lpstr>
      <vt:lpstr>PowerPoint Presentation</vt:lpstr>
      <vt:lpstr>S E K I A N </vt:lpstr>
      <vt:lpstr> </vt:lpstr>
      <vt:lpstr>PowerPoint Presentation</vt:lpstr>
      <vt:lpstr>PowerPoint Presentation</vt:lpstr>
      <vt:lpstr>AKAD LAIN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AKAD DALAM  EKONOMI   SYARIAH   DJAZRIL  DARWIS/BAIDHOWI  HB</dc:title>
  <dc:creator>ACER</dc:creator>
  <cp:lastModifiedBy>ACER</cp:lastModifiedBy>
  <cp:revision>76</cp:revision>
  <cp:lastPrinted>2015-02-05T07:17:45Z</cp:lastPrinted>
  <dcterms:created xsi:type="dcterms:W3CDTF">2015-02-02T14:52:08Z</dcterms:created>
  <dcterms:modified xsi:type="dcterms:W3CDTF">2015-02-05T08:45:39Z</dcterms:modified>
</cp:coreProperties>
</file>